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9" r:id="rId2"/>
    <p:sldId id="261" r:id="rId3"/>
    <p:sldId id="281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27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92" d="100"/>
          <a:sy n="92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sroafd.ru/chlenstvo-v-afd/" TargetMode="External"/><Relationship Id="rId1" Type="http://schemas.openxmlformats.org/officeDocument/2006/relationships/hyperlink" Target="https://www.cbr.ru/FINMARKE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C11DA-38AD-424F-A057-B115C04156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EF079BC-40E8-4A5D-A01B-561DABCAD390}">
      <dgm:prSet/>
      <dgm:spPr/>
      <dgm:t>
        <a:bodyPr/>
        <a:lstStyle/>
        <a:p>
          <a:pPr rtl="0"/>
          <a:r>
            <a:rPr lang="ru-RU" smtClean="0"/>
            <a:t>Использование «холодной» базы для продажи своих услуг</a:t>
          </a:r>
          <a:endParaRPr lang="ru-RU"/>
        </a:p>
      </dgm:t>
    </dgm:pt>
    <dgm:pt modelId="{A681C97D-F569-45FC-B6E1-E0431E9E8ECE}" type="parTrans" cxnId="{3DAA5CB6-4815-4B29-B8FE-3BDFC58F9095}">
      <dgm:prSet/>
      <dgm:spPr/>
      <dgm:t>
        <a:bodyPr/>
        <a:lstStyle/>
        <a:p>
          <a:endParaRPr lang="ru-RU"/>
        </a:p>
      </dgm:t>
    </dgm:pt>
    <dgm:pt modelId="{EF6C77FC-26EF-4E32-8FC4-DCD90B677EC7}" type="sibTrans" cxnId="{3DAA5CB6-4815-4B29-B8FE-3BDFC58F9095}">
      <dgm:prSet/>
      <dgm:spPr/>
      <dgm:t>
        <a:bodyPr/>
        <a:lstStyle/>
        <a:p>
          <a:endParaRPr lang="ru-RU"/>
        </a:p>
      </dgm:t>
    </dgm:pt>
    <dgm:pt modelId="{B8023539-04EF-46C4-860A-1AE9A6D267A0}">
      <dgm:prSet/>
      <dgm:spPr/>
      <dgm:t>
        <a:bodyPr/>
        <a:lstStyle/>
        <a:p>
          <a:pPr rtl="0"/>
          <a:r>
            <a:rPr lang="ru-RU" smtClean="0"/>
            <a:t>Обещания доходности в рекламных материалах</a:t>
          </a:r>
          <a:endParaRPr lang="ru-RU"/>
        </a:p>
      </dgm:t>
    </dgm:pt>
    <dgm:pt modelId="{AECDD60F-954D-4A2F-A1C8-090CF3A23228}" type="parTrans" cxnId="{552562CF-486C-403B-B7D5-216C19B13991}">
      <dgm:prSet/>
      <dgm:spPr/>
      <dgm:t>
        <a:bodyPr/>
        <a:lstStyle/>
        <a:p>
          <a:endParaRPr lang="ru-RU"/>
        </a:p>
      </dgm:t>
    </dgm:pt>
    <dgm:pt modelId="{F69C6225-9D64-41F6-8757-DBE2E5AC5AAD}" type="sibTrans" cxnId="{552562CF-486C-403B-B7D5-216C19B13991}">
      <dgm:prSet/>
      <dgm:spPr/>
      <dgm:t>
        <a:bodyPr/>
        <a:lstStyle/>
        <a:p>
          <a:endParaRPr lang="ru-RU"/>
        </a:p>
      </dgm:t>
    </dgm:pt>
    <dgm:pt modelId="{73DC61C3-375C-4D2B-8662-797D51A982EA}">
      <dgm:prSet/>
      <dgm:spPr/>
      <dgm:t>
        <a:bodyPr/>
        <a:lstStyle/>
        <a:p>
          <a:pPr rtl="0"/>
          <a:r>
            <a:rPr lang="ru-RU" smtClean="0"/>
            <a:t>Отсутствие лицензии</a:t>
          </a:r>
          <a:endParaRPr lang="ru-RU"/>
        </a:p>
      </dgm:t>
    </dgm:pt>
    <dgm:pt modelId="{E76F88B7-FA8E-4C8C-8DB4-BFAF08A3EA24}" type="parTrans" cxnId="{C5DFF64E-61A4-469E-A1EC-816C805F8A0D}">
      <dgm:prSet/>
      <dgm:spPr/>
      <dgm:t>
        <a:bodyPr/>
        <a:lstStyle/>
        <a:p>
          <a:endParaRPr lang="ru-RU"/>
        </a:p>
      </dgm:t>
    </dgm:pt>
    <dgm:pt modelId="{9E2694B5-D26A-4523-899B-CD2F6296276C}" type="sibTrans" cxnId="{C5DFF64E-61A4-469E-A1EC-816C805F8A0D}">
      <dgm:prSet/>
      <dgm:spPr/>
      <dgm:t>
        <a:bodyPr/>
        <a:lstStyle/>
        <a:p>
          <a:endParaRPr lang="ru-RU"/>
        </a:p>
      </dgm:t>
    </dgm:pt>
    <dgm:pt modelId="{375BA530-DA30-426C-83D5-0BF2C62A28E0}">
      <dgm:prSet/>
      <dgm:spPr/>
      <dgm:t>
        <a:bodyPr/>
        <a:lstStyle/>
        <a:p>
          <a:pPr rtl="0"/>
          <a:r>
            <a:rPr lang="ru-RU" smtClean="0"/>
            <a:t>Умалчивание о рисках</a:t>
          </a:r>
          <a:endParaRPr lang="ru-RU"/>
        </a:p>
      </dgm:t>
    </dgm:pt>
    <dgm:pt modelId="{1177D84C-3AAC-4C3A-8571-8119503E9F2C}" type="parTrans" cxnId="{BD2DE6FC-D813-4E5C-BA83-0E39222BDC1D}">
      <dgm:prSet/>
      <dgm:spPr/>
      <dgm:t>
        <a:bodyPr/>
        <a:lstStyle/>
        <a:p>
          <a:endParaRPr lang="ru-RU"/>
        </a:p>
      </dgm:t>
    </dgm:pt>
    <dgm:pt modelId="{8CEE5A79-2013-46A3-A8B0-DC44BF88F829}" type="sibTrans" cxnId="{BD2DE6FC-D813-4E5C-BA83-0E39222BDC1D}">
      <dgm:prSet/>
      <dgm:spPr/>
      <dgm:t>
        <a:bodyPr/>
        <a:lstStyle/>
        <a:p>
          <a:endParaRPr lang="ru-RU"/>
        </a:p>
      </dgm:t>
    </dgm:pt>
    <dgm:pt modelId="{DD07D1FA-C12B-4D7C-AE1B-C6FEA355007E}">
      <dgm:prSet/>
      <dgm:spPr/>
      <dgm:t>
        <a:bodyPr/>
        <a:lstStyle/>
        <a:p>
          <a:pPr rtl="0"/>
          <a:r>
            <a:rPr lang="ru-RU" smtClean="0"/>
            <a:t>Создание лживой репутации</a:t>
          </a:r>
          <a:endParaRPr lang="ru-RU"/>
        </a:p>
      </dgm:t>
    </dgm:pt>
    <dgm:pt modelId="{E83D47E5-47FC-4263-956A-50780D83BEAF}" type="parTrans" cxnId="{A6457371-878E-4F9B-B384-ACFE75873CCA}">
      <dgm:prSet/>
      <dgm:spPr/>
      <dgm:t>
        <a:bodyPr/>
        <a:lstStyle/>
        <a:p>
          <a:endParaRPr lang="ru-RU"/>
        </a:p>
      </dgm:t>
    </dgm:pt>
    <dgm:pt modelId="{2116C5B7-C7A2-420F-AF0E-2F6389C9954F}" type="sibTrans" cxnId="{A6457371-878E-4F9B-B384-ACFE75873CCA}">
      <dgm:prSet/>
      <dgm:spPr/>
      <dgm:t>
        <a:bodyPr/>
        <a:lstStyle/>
        <a:p>
          <a:endParaRPr lang="ru-RU"/>
        </a:p>
      </dgm:t>
    </dgm:pt>
    <dgm:pt modelId="{421B925A-D10B-4D6C-8F36-105E4778FE3D}">
      <dgm:prSet/>
      <dgm:spPr/>
      <dgm:t>
        <a:bodyPr/>
        <a:lstStyle/>
        <a:p>
          <a:pPr rtl="0"/>
          <a:r>
            <a:rPr lang="ru-RU" smtClean="0"/>
            <a:t>Пополнение счета наличным расчетом</a:t>
          </a:r>
          <a:endParaRPr lang="ru-RU"/>
        </a:p>
      </dgm:t>
    </dgm:pt>
    <dgm:pt modelId="{E3E9662E-D8FF-48DC-A9F1-4070B1620784}" type="parTrans" cxnId="{761104B0-BD4D-435D-9ECE-F1F5151906A4}">
      <dgm:prSet/>
      <dgm:spPr/>
      <dgm:t>
        <a:bodyPr/>
        <a:lstStyle/>
        <a:p>
          <a:endParaRPr lang="ru-RU"/>
        </a:p>
      </dgm:t>
    </dgm:pt>
    <dgm:pt modelId="{88299CAF-C0F9-4027-A837-17668FCD8218}" type="sibTrans" cxnId="{761104B0-BD4D-435D-9ECE-F1F5151906A4}">
      <dgm:prSet/>
      <dgm:spPr/>
      <dgm:t>
        <a:bodyPr/>
        <a:lstStyle/>
        <a:p>
          <a:endParaRPr lang="ru-RU"/>
        </a:p>
      </dgm:t>
    </dgm:pt>
    <dgm:pt modelId="{E30DD28B-7A96-4EBD-93B6-297E2E64A14B}">
      <dgm:prSet/>
      <dgm:spPr/>
      <dgm:t>
        <a:bodyPr/>
        <a:lstStyle/>
        <a:p>
          <a:pPr rtl="0"/>
          <a:r>
            <a:rPr lang="ru-RU" smtClean="0"/>
            <a:t>Использование обучающих центров не по их прямому назначению</a:t>
          </a:r>
          <a:endParaRPr lang="ru-RU"/>
        </a:p>
      </dgm:t>
    </dgm:pt>
    <dgm:pt modelId="{84E2C2FA-AE0D-4542-963C-362014A880FE}" type="parTrans" cxnId="{A3E096DC-6512-478B-94B1-8E0FE967CC28}">
      <dgm:prSet/>
      <dgm:spPr/>
      <dgm:t>
        <a:bodyPr/>
        <a:lstStyle/>
        <a:p>
          <a:endParaRPr lang="ru-RU"/>
        </a:p>
      </dgm:t>
    </dgm:pt>
    <dgm:pt modelId="{A3A4764A-6644-4442-895E-09F41D217089}" type="sibTrans" cxnId="{A3E096DC-6512-478B-94B1-8E0FE967CC28}">
      <dgm:prSet/>
      <dgm:spPr/>
      <dgm:t>
        <a:bodyPr/>
        <a:lstStyle/>
        <a:p>
          <a:endParaRPr lang="ru-RU"/>
        </a:p>
      </dgm:t>
    </dgm:pt>
    <dgm:pt modelId="{06B82B19-F47D-4A2D-B047-0E5BCB49447B}">
      <dgm:prSet/>
      <dgm:spPr/>
      <dgm:t>
        <a:bodyPr/>
        <a:lstStyle/>
        <a:p>
          <a:pPr rtl="0"/>
          <a:r>
            <a:rPr lang="ru-RU" smtClean="0"/>
            <a:t>Предоставление выгодной для себя цены на инструменты</a:t>
          </a:r>
          <a:endParaRPr lang="ru-RU"/>
        </a:p>
      </dgm:t>
    </dgm:pt>
    <dgm:pt modelId="{E7EEEC5F-1F92-4562-A4DB-574DA112B3BE}" type="parTrans" cxnId="{D5E20A93-6E7C-4D65-B70D-1A0C8F785211}">
      <dgm:prSet/>
      <dgm:spPr/>
      <dgm:t>
        <a:bodyPr/>
        <a:lstStyle/>
        <a:p>
          <a:endParaRPr lang="ru-RU"/>
        </a:p>
      </dgm:t>
    </dgm:pt>
    <dgm:pt modelId="{2120DE2A-CF2C-4920-B614-C8991C19D08F}" type="sibTrans" cxnId="{D5E20A93-6E7C-4D65-B70D-1A0C8F785211}">
      <dgm:prSet/>
      <dgm:spPr/>
      <dgm:t>
        <a:bodyPr/>
        <a:lstStyle/>
        <a:p>
          <a:endParaRPr lang="ru-RU"/>
        </a:p>
      </dgm:t>
    </dgm:pt>
    <dgm:pt modelId="{7CE6F88B-2298-4AEA-A23A-2162501BFC0E}">
      <dgm:prSet/>
      <dgm:spPr/>
      <dgm:t>
        <a:bodyPr/>
        <a:lstStyle/>
        <a:p>
          <a:pPr rtl="0"/>
          <a:r>
            <a:rPr lang="ru-RU" smtClean="0"/>
            <a:t>Задержка вывода средств</a:t>
          </a:r>
          <a:endParaRPr lang="ru-RU"/>
        </a:p>
      </dgm:t>
    </dgm:pt>
    <dgm:pt modelId="{CABFD7DE-4940-43B3-A58B-A6D08B4BAA5D}" type="parTrans" cxnId="{2F4E90B2-2A7E-4A66-9B0B-F8BEEA9FB56B}">
      <dgm:prSet/>
      <dgm:spPr/>
      <dgm:t>
        <a:bodyPr/>
        <a:lstStyle/>
        <a:p>
          <a:endParaRPr lang="ru-RU"/>
        </a:p>
      </dgm:t>
    </dgm:pt>
    <dgm:pt modelId="{711CCD1A-FCF4-4296-880C-6BC0516D615E}" type="sibTrans" cxnId="{2F4E90B2-2A7E-4A66-9B0B-F8BEEA9FB56B}">
      <dgm:prSet/>
      <dgm:spPr/>
      <dgm:t>
        <a:bodyPr/>
        <a:lstStyle/>
        <a:p>
          <a:endParaRPr lang="ru-RU"/>
        </a:p>
      </dgm:t>
    </dgm:pt>
    <dgm:pt modelId="{1D76AEB7-B852-4401-AFB7-ED32B9711A0E}">
      <dgm:prSet/>
      <dgm:spPr/>
      <dgm:t>
        <a:bodyPr/>
        <a:lstStyle/>
        <a:p>
          <a:pPr rtl="0"/>
          <a:r>
            <a:rPr lang="ru-RU" smtClean="0"/>
            <a:t>Не размещает на сайте документы, описывающие взаимодействие с клиентами</a:t>
          </a:r>
          <a:endParaRPr lang="ru-RU"/>
        </a:p>
      </dgm:t>
    </dgm:pt>
    <dgm:pt modelId="{9A73E90A-0AF6-4AF5-A2FB-4AFF99A37C30}" type="parTrans" cxnId="{786AAE55-C14F-48AD-879C-33B934A00181}">
      <dgm:prSet/>
      <dgm:spPr/>
      <dgm:t>
        <a:bodyPr/>
        <a:lstStyle/>
        <a:p>
          <a:endParaRPr lang="ru-RU"/>
        </a:p>
      </dgm:t>
    </dgm:pt>
    <dgm:pt modelId="{CC9247F3-31C2-4AE4-82DC-020FE4FA6F51}" type="sibTrans" cxnId="{786AAE55-C14F-48AD-879C-33B934A00181}">
      <dgm:prSet/>
      <dgm:spPr/>
      <dgm:t>
        <a:bodyPr/>
        <a:lstStyle/>
        <a:p>
          <a:endParaRPr lang="ru-RU"/>
        </a:p>
      </dgm:t>
    </dgm:pt>
    <dgm:pt modelId="{0FBAEB50-BB46-4E1C-9204-615B1954F1CD}" type="pres">
      <dgm:prSet presAssocID="{A18C11DA-38AD-424F-A057-B115C04156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43AEC-44F3-4800-8CC4-81FB6225C1FD}" type="pres">
      <dgm:prSet presAssocID="{8EF079BC-40E8-4A5D-A01B-561DABCAD390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EAC1-44DD-45CA-91B7-A4093899541A}" type="pres">
      <dgm:prSet presAssocID="{EF6C77FC-26EF-4E32-8FC4-DCD90B677EC7}" presName="spacer" presStyleCnt="0"/>
      <dgm:spPr/>
    </dgm:pt>
    <dgm:pt modelId="{EDB5DB2D-3A8B-4D70-AA2C-86E4F138330C}" type="pres">
      <dgm:prSet presAssocID="{B8023539-04EF-46C4-860A-1AE9A6D267A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9D846-0EEB-4F22-87A8-62C64AC8AC38}" type="pres">
      <dgm:prSet presAssocID="{F69C6225-9D64-41F6-8757-DBE2E5AC5AAD}" presName="spacer" presStyleCnt="0"/>
      <dgm:spPr/>
    </dgm:pt>
    <dgm:pt modelId="{54AB4D49-51FE-4CFA-B341-F1D286637FB1}" type="pres">
      <dgm:prSet presAssocID="{73DC61C3-375C-4D2B-8662-797D51A982EA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8E4B8-964F-4C45-9506-D7F80F837B76}" type="pres">
      <dgm:prSet presAssocID="{9E2694B5-D26A-4523-899B-CD2F6296276C}" presName="spacer" presStyleCnt="0"/>
      <dgm:spPr/>
    </dgm:pt>
    <dgm:pt modelId="{0BC4BE96-D9E4-45A2-AA64-0DA39AD3FC86}" type="pres">
      <dgm:prSet presAssocID="{375BA530-DA30-426C-83D5-0BF2C62A28E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DC843-CF00-4BBC-9FF2-DD14E6EA5283}" type="pres">
      <dgm:prSet presAssocID="{8CEE5A79-2013-46A3-A8B0-DC44BF88F829}" presName="spacer" presStyleCnt="0"/>
      <dgm:spPr/>
    </dgm:pt>
    <dgm:pt modelId="{1A007701-9FCE-4BEA-B1A7-ECCA6B810EC3}" type="pres">
      <dgm:prSet presAssocID="{DD07D1FA-C12B-4D7C-AE1B-C6FEA355007E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4716A-34F7-4DE0-83E9-9EE10BB1E6FA}" type="pres">
      <dgm:prSet presAssocID="{2116C5B7-C7A2-420F-AF0E-2F6389C9954F}" presName="spacer" presStyleCnt="0"/>
      <dgm:spPr/>
    </dgm:pt>
    <dgm:pt modelId="{F40B8D6D-0AC2-4936-BFC1-D54D2D4F37E9}" type="pres">
      <dgm:prSet presAssocID="{421B925A-D10B-4D6C-8F36-105E4778FE3D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9EFF-D229-43E9-A537-1AA705903DCB}" type="pres">
      <dgm:prSet presAssocID="{88299CAF-C0F9-4027-A837-17668FCD8218}" presName="spacer" presStyleCnt="0"/>
      <dgm:spPr/>
    </dgm:pt>
    <dgm:pt modelId="{087B0F3B-8BA1-4C1A-9E7E-4E7C5A522202}" type="pres">
      <dgm:prSet presAssocID="{E30DD28B-7A96-4EBD-93B6-297E2E64A14B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3EEEC-BBD6-4C2B-AD37-41DBDC1D3CB1}" type="pres">
      <dgm:prSet presAssocID="{A3A4764A-6644-4442-895E-09F41D217089}" presName="spacer" presStyleCnt="0"/>
      <dgm:spPr/>
    </dgm:pt>
    <dgm:pt modelId="{39A8BC9F-089F-4A52-83C9-A2AF254C5BDE}" type="pres">
      <dgm:prSet presAssocID="{06B82B19-F47D-4A2D-B047-0E5BCB49447B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66334-2FCA-4F0E-855C-D641FB8F485E}" type="pres">
      <dgm:prSet presAssocID="{2120DE2A-CF2C-4920-B614-C8991C19D08F}" presName="spacer" presStyleCnt="0"/>
      <dgm:spPr/>
    </dgm:pt>
    <dgm:pt modelId="{0C4E811C-AC87-447A-95BD-AD79E182FC22}" type="pres">
      <dgm:prSet presAssocID="{7CE6F88B-2298-4AEA-A23A-2162501BFC0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C97FD-2F4B-4B96-AD07-98A64D836A47}" type="pres">
      <dgm:prSet presAssocID="{711CCD1A-FCF4-4296-880C-6BC0516D615E}" presName="spacer" presStyleCnt="0"/>
      <dgm:spPr/>
    </dgm:pt>
    <dgm:pt modelId="{27EBFF6D-1D56-4791-928C-5B09C4A4EF61}" type="pres">
      <dgm:prSet presAssocID="{1D76AEB7-B852-4401-AFB7-ED32B9711A0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40018-690E-4AAC-8594-78A339845DAF}" type="presOf" srcId="{A18C11DA-38AD-424F-A057-B115C041569A}" destId="{0FBAEB50-BB46-4E1C-9204-615B1954F1CD}" srcOrd="0" destOrd="0" presId="urn:microsoft.com/office/officeart/2005/8/layout/vList2"/>
    <dgm:cxn modelId="{2F4E90B2-2A7E-4A66-9B0B-F8BEEA9FB56B}" srcId="{A18C11DA-38AD-424F-A057-B115C041569A}" destId="{7CE6F88B-2298-4AEA-A23A-2162501BFC0E}" srcOrd="8" destOrd="0" parTransId="{CABFD7DE-4940-43B3-A58B-A6D08B4BAA5D}" sibTransId="{711CCD1A-FCF4-4296-880C-6BC0516D615E}"/>
    <dgm:cxn modelId="{BE164FA5-03EA-414D-8445-19013AF88DBD}" type="presOf" srcId="{06B82B19-F47D-4A2D-B047-0E5BCB49447B}" destId="{39A8BC9F-089F-4A52-83C9-A2AF254C5BDE}" srcOrd="0" destOrd="0" presId="urn:microsoft.com/office/officeart/2005/8/layout/vList2"/>
    <dgm:cxn modelId="{DDEB22DF-5889-4181-B46E-09CB27AA9E1F}" type="presOf" srcId="{7CE6F88B-2298-4AEA-A23A-2162501BFC0E}" destId="{0C4E811C-AC87-447A-95BD-AD79E182FC22}" srcOrd="0" destOrd="0" presId="urn:microsoft.com/office/officeart/2005/8/layout/vList2"/>
    <dgm:cxn modelId="{0C780A8B-A637-4893-9E83-8066CD2D6E7C}" type="presOf" srcId="{DD07D1FA-C12B-4D7C-AE1B-C6FEA355007E}" destId="{1A007701-9FCE-4BEA-B1A7-ECCA6B810EC3}" srcOrd="0" destOrd="0" presId="urn:microsoft.com/office/officeart/2005/8/layout/vList2"/>
    <dgm:cxn modelId="{40771881-AAB1-4C22-A34A-D3E2362804E6}" type="presOf" srcId="{375BA530-DA30-426C-83D5-0BF2C62A28E0}" destId="{0BC4BE96-D9E4-45A2-AA64-0DA39AD3FC86}" srcOrd="0" destOrd="0" presId="urn:microsoft.com/office/officeart/2005/8/layout/vList2"/>
    <dgm:cxn modelId="{9BA194A4-4F6C-4D5B-8F02-E856C1394906}" type="presOf" srcId="{E30DD28B-7A96-4EBD-93B6-297E2E64A14B}" destId="{087B0F3B-8BA1-4C1A-9E7E-4E7C5A522202}" srcOrd="0" destOrd="0" presId="urn:microsoft.com/office/officeart/2005/8/layout/vList2"/>
    <dgm:cxn modelId="{3DAA5CB6-4815-4B29-B8FE-3BDFC58F9095}" srcId="{A18C11DA-38AD-424F-A057-B115C041569A}" destId="{8EF079BC-40E8-4A5D-A01B-561DABCAD390}" srcOrd="0" destOrd="0" parTransId="{A681C97D-F569-45FC-B6E1-E0431E9E8ECE}" sibTransId="{EF6C77FC-26EF-4E32-8FC4-DCD90B677EC7}"/>
    <dgm:cxn modelId="{552562CF-486C-403B-B7D5-216C19B13991}" srcId="{A18C11DA-38AD-424F-A057-B115C041569A}" destId="{B8023539-04EF-46C4-860A-1AE9A6D267A0}" srcOrd="1" destOrd="0" parTransId="{AECDD60F-954D-4A2F-A1C8-090CF3A23228}" sibTransId="{F69C6225-9D64-41F6-8757-DBE2E5AC5AAD}"/>
    <dgm:cxn modelId="{D5E20A93-6E7C-4D65-B70D-1A0C8F785211}" srcId="{A18C11DA-38AD-424F-A057-B115C041569A}" destId="{06B82B19-F47D-4A2D-B047-0E5BCB49447B}" srcOrd="7" destOrd="0" parTransId="{E7EEEC5F-1F92-4562-A4DB-574DA112B3BE}" sibTransId="{2120DE2A-CF2C-4920-B614-C8991C19D08F}"/>
    <dgm:cxn modelId="{F896FF43-9D1C-49F4-8030-22E7497BE081}" type="presOf" srcId="{73DC61C3-375C-4D2B-8662-797D51A982EA}" destId="{54AB4D49-51FE-4CFA-B341-F1D286637FB1}" srcOrd="0" destOrd="0" presId="urn:microsoft.com/office/officeart/2005/8/layout/vList2"/>
    <dgm:cxn modelId="{C5DFF64E-61A4-469E-A1EC-816C805F8A0D}" srcId="{A18C11DA-38AD-424F-A057-B115C041569A}" destId="{73DC61C3-375C-4D2B-8662-797D51A982EA}" srcOrd="2" destOrd="0" parTransId="{E76F88B7-FA8E-4C8C-8DB4-BFAF08A3EA24}" sibTransId="{9E2694B5-D26A-4523-899B-CD2F6296276C}"/>
    <dgm:cxn modelId="{AA1B570D-2EC2-4DF9-9946-FA5300F4F173}" type="presOf" srcId="{8EF079BC-40E8-4A5D-A01B-561DABCAD390}" destId="{F2343AEC-44F3-4800-8CC4-81FB6225C1FD}" srcOrd="0" destOrd="0" presId="urn:microsoft.com/office/officeart/2005/8/layout/vList2"/>
    <dgm:cxn modelId="{D92C60DA-8C81-4C76-8FCE-04EFD3B0B50C}" type="presOf" srcId="{B8023539-04EF-46C4-860A-1AE9A6D267A0}" destId="{EDB5DB2D-3A8B-4D70-AA2C-86E4F138330C}" srcOrd="0" destOrd="0" presId="urn:microsoft.com/office/officeart/2005/8/layout/vList2"/>
    <dgm:cxn modelId="{BD2DE6FC-D813-4E5C-BA83-0E39222BDC1D}" srcId="{A18C11DA-38AD-424F-A057-B115C041569A}" destId="{375BA530-DA30-426C-83D5-0BF2C62A28E0}" srcOrd="3" destOrd="0" parTransId="{1177D84C-3AAC-4C3A-8571-8119503E9F2C}" sibTransId="{8CEE5A79-2013-46A3-A8B0-DC44BF88F829}"/>
    <dgm:cxn modelId="{761104B0-BD4D-435D-9ECE-F1F5151906A4}" srcId="{A18C11DA-38AD-424F-A057-B115C041569A}" destId="{421B925A-D10B-4D6C-8F36-105E4778FE3D}" srcOrd="5" destOrd="0" parTransId="{E3E9662E-D8FF-48DC-A9F1-4070B1620784}" sibTransId="{88299CAF-C0F9-4027-A837-17668FCD8218}"/>
    <dgm:cxn modelId="{143FC95F-42C3-476C-B123-FBDF0D827672}" type="presOf" srcId="{1D76AEB7-B852-4401-AFB7-ED32B9711A0E}" destId="{27EBFF6D-1D56-4791-928C-5B09C4A4EF61}" srcOrd="0" destOrd="0" presId="urn:microsoft.com/office/officeart/2005/8/layout/vList2"/>
    <dgm:cxn modelId="{A6457371-878E-4F9B-B384-ACFE75873CCA}" srcId="{A18C11DA-38AD-424F-A057-B115C041569A}" destId="{DD07D1FA-C12B-4D7C-AE1B-C6FEA355007E}" srcOrd="4" destOrd="0" parTransId="{E83D47E5-47FC-4263-956A-50780D83BEAF}" sibTransId="{2116C5B7-C7A2-420F-AF0E-2F6389C9954F}"/>
    <dgm:cxn modelId="{786AAE55-C14F-48AD-879C-33B934A00181}" srcId="{A18C11DA-38AD-424F-A057-B115C041569A}" destId="{1D76AEB7-B852-4401-AFB7-ED32B9711A0E}" srcOrd="9" destOrd="0" parTransId="{9A73E90A-0AF6-4AF5-A2FB-4AFF99A37C30}" sibTransId="{CC9247F3-31C2-4AE4-82DC-020FE4FA6F51}"/>
    <dgm:cxn modelId="{A3E096DC-6512-478B-94B1-8E0FE967CC28}" srcId="{A18C11DA-38AD-424F-A057-B115C041569A}" destId="{E30DD28B-7A96-4EBD-93B6-297E2E64A14B}" srcOrd="6" destOrd="0" parTransId="{84E2C2FA-AE0D-4542-963C-362014A880FE}" sibTransId="{A3A4764A-6644-4442-895E-09F41D217089}"/>
    <dgm:cxn modelId="{8002660B-7C83-4428-8571-6E56F2356DEE}" type="presOf" srcId="{421B925A-D10B-4D6C-8F36-105E4778FE3D}" destId="{F40B8D6D-0AC2-4936-BFC1-D54D2D4F37E9}" srcOrd="0" destOrd="0" presId="urn:microsoft.com/office/officeart/2005/8/layout/vList2"/>
    <dgm:cxn modelId="{7D332067-5233-4B3C-9400-F6A4B0FBFD9A}" type="presParOf" srcId="{0FBAEB50-BB46-4E1C-9204-615B1954F1CD}" destId="{F2343AEC-44F3-4800-8CC4-81FB6225C1FD}" srcOrd="0" destOrd="0" presId="urn:microsoft.com/office/officeart/2005/8/layout/vList2"/>
    <dgm:cxn modelId="{018110BF-03A1-41F9-82FC-62FF258A5F1F}" type="presParOf" srcId="{0FBAEB50-BB46-4E1C-9204-615B1954F1CD}" destId="{58CEEAC1-44DD-45CA-91B7-A4093899541A}" srcOrd="1" destOrd="0" presId="urn:microsoft.com/office/officeart/2005/8/layout/vList2"/>
    <dgm:cxn modelId="{2D17D2A4-33EC-4D2F-B55F-BC1F94EC9FE2}" type="presParOf" srcId="{0FBAEB50-BB46-4E1C-9204-615B1954F1CD}" destId="{EDB5DB2D-3A8B-4D70-AA2C-86E4F138330C}" srcOrd="2" destOrd="0" presId="urn:microsoft.com/office/officeart/2005/8/layout/vList2"/>
    <dgm:cxn modelId="{8783373A-0A86-46A0-8C52-6590E32E65F1}" type="presParOf" srcId="{0FBAEB50-BB46-4E1C-9204-615B1954F1CD}" destId="{1309D846-0EEB-4F22-87A8-62C64AC8AC38}" srcOrd="3" destOrd="0" presId="urn:microsoft.com/office/officeart/2005/8/layout/vList2"/>
    <dgm:cxn modelId="{2378CD2A-885D-4BA5-AE1A-63AC2A476EF1}" type="presParOf" srcId="{0FBAEB50-BB46-4E1C-9204-615B1954F1CD}" destId="{54AB4D49-51FE-4CFA-B341-F1D286637FB1}" srcOrd="4" destOrd="0" presId="urn:microsoft.com/office/officeart/2005/8/layout/vList2"/>
    <dgm:cxn modelId="{8837B776-B5B7-466A-BED2-FE4DF2F72F7B}" type="presParOf" srcId="{0FBAEB50-BB46-4E1C-9204-615B1954F1CD}" destId="{6CF8E4B8-964F-4C45-9506-D7F80F837B76}" srcOrd="5" destOrd="0" presId="urn:microsoft.com/office/officeart/2005/8/layout/vList2"/>
    <dgm:cxn modelId="{FF85CFDB-7AEA-46E0-B0AD-AE08471B43CC}" type="presParOf" srcId="{0FBAEB50-BB46-4E1C-9204-615B1954F1CD}" destId="{0BC4BE96-D9E4-45A2-AA64-0DA39AD3FC86}" srcOrd="6" destOrd="0" presId="urn:microsoft.com/office/officeart/2005/8/layout/vList2"/>
    <dgm:cxn modelId="{CCA4C79E-DE18-4D7A-936F-D2979F55F166}" type="presParOf" srcId="{0FBAEB50-BB46-4E1C-9204-615B1954F1CD}" destId="{B79DC843-CF00-4BBC-9FF2-DD14E6EA5283}" srcOrd="7" destOrd="0" presId="urn:microsoft.com/office/officeart/2005/8/layout/vList2"/>
    <dgm:cxn modelId="{3AD96DB4-A53A-489B-8D56-DCC3611A0139}" type="presParOf" srcId="{0FBAEB50-BB46-4E1C-9204-615B1954F1CD}" destId="{1A007701-9FCE-4BEA-B1A7-ECCA6B810EC3}" srcOrd="8" destOrd="0" presId="urn:microsoft.com/office/officeart/2005/8/layout/vList2"/>
    <dgm:cxn modelId="{BFAF18CC-D056-4F13-8589-6A1A060232F7}" type="presParOf" srcId="{0FBAEB50-BB46-4E1C-9204-615B1954F1CD}" destId="{68C4716A-34F7-4DE0-83E9-9EE10BB1E6FA}" srcOrd="9" destOrd="0" presId="urn:microsoft.com/office/officeart/2005/8/layout/vList2"/>
    <dgm:cxn modelId="{DF042B4C-4418-42A9-A471-E0166AE50792}" type="presParOf" srcId="{0FBAEB50-BB46-4E1C-9204-615B1954F1CD}" destId="{F40B8D6D-0AC2-4936-BFC1-D54D2D4F37E9}" srcOrd="10" destOrd="0" presId="urn:microsoft.com/office/officeart/2005/8/layout/vList2"/>
    <dgm:cxn modelId="{6D6BBFF8-F959-4145-99DD-BD83FAD4EE3E}" type="presParOf" srcId="{0FBAEB50-BB46-4E1C-9204-615B1954F1CD}" destId="{33AE9EFF-D229-43E9-A537-1AA705903DCB}" srcOrd="11" destOrd="0" presId="urn:microsoft.com/office/officeart/2005/8/layout/vList2"/>
    <dgm:cxn modelId="{6F1C7F10-1A1B-4F49-B960-C24260CC202B}" type="presParOf" srcId="{0FBAEB50-BB46-4E1C-9204-615B1954F1CD}" destId="{087B0F3B-8BA1-4C1A-9E7E-4E7C5A522202}" srcOrd="12" destOrd="0" presId="urn:microsoft.com/office/officeart/2005/8/layout/vList2"/>
    <dgm:cxn modelId="{D11F9CBF-E997-41D7-B23F-FF57108C9C36}" type="presParOf" srcId="{0FBAEB50-BB46-4E1C-9204-615B1954F1CD}" destId="{E933EEEC-BBD6-4C2B-AD37-41DBDC1D3CB1}" srcOrd="13" destOrd="0" presId="urn:microsoft.com/office/officeart/2005/8/layout/vList2"/>
    <dgm:cxn modelId="{BBED3D85-959B-41B5-9383-B4F288364A61}" type="presParOf" srcId="{0FBAEB50-BB46-4E1C-9204-615B1954F1CD}" destId="{39A8BC9F-089F-4A52-83C9-A2AF254C5BDE}" srcOrd="14" destOrd="0" presId="urn:microsoft.com/office/officeart/2005/8/layout/vList2"/>
    <dgm:cxn modelId="{81714530-960D-4EA7-A1D3-D76246E3DAF2}" type="presParOf" srcId="{0FBAEB50-BB46-4E1C-9204-615B1954F1CD}" destId="{C0D66334-2FCA-4F0E-855C-D641FB8F485E}" srcOrd="15" destOrd="0" presId="urn:microsoft.com/office/officeart/2005/8/layout/vList2"/>
    <dgm:cxn modelId="{2067B755-2C98-428B-B187-5430DBE98D70}" type="presParOf" srcId="{0FBAEB50-BB46-4E1C-9204-615B1954F1CD}" destId="{0C4E811C-AC87-447A-95BD-AD79E182FC22}" srcOrd="16" destOrd="0" presId="urn:microsoft.com/office/officeart/2005/8/layout/vList2"/>
    <dgm:cxn modelId="{CCA60F93-328A-4FB1-8411-189C5CA46510}" type="presParOf" srcId="{0FBAEB50-BB46-4E1C-9204-615B1954F1CD}" destId="{1E0C97FD-2F4B-4B96-AD07-98A64D836A47}" srcOrd="17" destOrd="0" presId="urn:microsoft.com/office/officeart/2005/8/layout/vList2"/>
    <dgm:cxn modelId="{F09630E4-8EE8-42C5-B294-1F41CBFC7C5F}" type="presParOf" srcId="{0FBAEB50-BB46-4E1C-9204-615B1954F1CD}" destId="{27EBFF6D-1D56-4791-928C-5B09C4A4EF6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135AA-2363-465F-ADE0-21AFFEAD3C4D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E3843A51-9856-4353-A480-5BB107B545EE}">
      <dgm:prSet/>
      <dgm:spPr/>
      <dgm:t>
        <a:bodyPr/>
        <a:lstStyle/>
        <a:p>
          <a:pPr rtl="0"/>
          <a:r>
            <a:rPr lang="ru-RU" baseline="-25000" smtClean="0"/>
            <a:t>ВНИМАНИЕ!</a:t>
          </a:r>
          <a:endParaRPr lang="ru-RU"/>
        </a:p>
      </dgm:t>
    </dgm:pt>
    <dgm:pt modelId="{C55B8867-1D21-4324-A67F-9EE240512C34}" type="parTrans" cxnId="{C2AE7CD4-A757-461E-AEDE-9287AB006848}">
      <dgm:prSet/>
      <dgm:spPr/>
      <dgm:t>
        <a:bodyPr/>
        <a:lstStyle/>
        <a:p>
          <a:endParaRPr lang="ru-RU"/>
        </a:p>
      </dgm:t>
    </dgm:pt>
    <dgm:pt modelId="{81FD3BB0-6107-4A5F-BC0C-6116EBA9EEA8}" type="sibTrans" cxnId="{C2AE7CD4-A757-461E-AEDE-9287AB006848}">
      <dgm:prSet/>
      <dgm:spPr/>
      <dgm:t>
        <a:bodyPr/>
        <a:lstStyle/>
        <a:p>
          <a:endParaRPr lang="ru-RU"/>
        </a:p>
      </dgm:t>
    </dgm:pt>
    <dgm:pt modelId="{15EB4579-EB66-4EE3-AC2D-AD1C27ED6C70}">
      <dgm:prSet/>
      <dgm:spPr/>
      <dgm:t>
        <a:bodyPr/>
        <a:lstStyle/>
        <a:p>
          <a:pPr rtl="0"/>
          <a:r>
            <a:rPr lang="ru-RU" baseline="-25000" smtClean="0"/>
            <a:t>РЕЕСТР ФОРЕКС-ДИЛЕРОВ НА САЙТЕ БАНКА РОССИИ </a:t>
          </a:r>
          <a:r>
            <a:rPr lang="en-US" baseline="-25000" smtClean="0">
              <a:hlinkClick xmlns:r="http://schemas.openxmlformats.org/officeDocument/2006/relationships" r:id="rId1"/>
            </a:rPr>
            <a:t>https://WWW.CBR.RU/FINMARKET/</a:t>
          </a:r>
          <a:r>
            <a:rPr lang="pl-PL" baseline="-25000" smtClean="0"/>
            <a:t>SUPERVISION/SV_SECUR/</a:t>
          </a:r>
          <a:endParaRPr lang="ru-RU"/>
        </a:p>
      </dgm:t>
    </dgm:pt>
    <dgm:pt modelId="{AEE4811E-7EE7-4D4D-BF47-804967141580}" type="parTrans" cxnId="{C337F066-8892-4EB1-BC36-5D51FA5F1D03}">
      <dgm:prSet/>
      <dgm:spPr/>
      <dgm:t>
        <a:bodyPr/>
        <a:lstStyle/>
        <a:p>
          <a:endParaRPr lang="ru-RU"/>
        </a:p>
      </dgm:t>
    </dgm:pt>
    <dgm:pt modelId="{5809E703-0C1B-4907-A9E5-511EC4817AEB}" type="sibTrans" cxnId="{C337F066-8892-4EB1-BC36-5D51FA5F1D03}">
      <dgm:prSet/>
      <dgm:spPr/>
      <dgm:t>
        <a:bodyPr/>
        <a:lstStyle/>
        <a:p>
          <a:endParaRPr lang="ru-RU"/>
        </a:p>
      </dgm:t>
    </dgm:pt>
    <dgm:pt modelId="{01C69661-9FBC-4CEB-9B55-532AF2E21A43}">
      <dgm:prSet/>
      <dgm:spPr/>
      <dgm:t>
        <a:bodyPr/>
        <a:lstStyle/>
        <a:p>
          <a:pPr rtl="0"/>
          <a:r>
            <a:rPr lang="ru-RU" baseline="-25000" smtClean="0"/>
            <a:t>РЕЕСТР ФОРЕКС-ДИЛЕРОВ НА САЙТЕ АФД </a:t>
          </a:r>
          <a:r>
            <a:rPr lang="en-US" baseline="-25000" smtClean="0">
              <a:hlinkClick xmlns:r="http://schemas.openxmlformats.org/officeDocument/2006/relationships" r:id="rId2"/>
            </a:rPr>
            <a:t>http://sroafd.ru/chlenstvo-v-afd/</a:t>
          </a:r>
          <a:r>
            <a:rPr lang="en-US" baseline="-25000" smtClean="0"/>
            <a:t>REESTR-CHLENOV.HTML</a:t>
          </a:r>
          <a:endParaRPr lang="ru-RU"/>
        </a:p>
      </dgm:t>
    </dgm:pt>
    <dgm:pt modelId="{29F3BA32-2FA6-42D2-866E-523007DDB970}" type="parTrans" cxnId="{326400E6-751D-43F8-9BBB-F2606854AE7A}">
      <dgm:prSet/>
      <dgm:spPr/>
      <dgm:t>
        <a:bodyPr/>
        <a:lstStyle/>
        <a:p>
          <a:endParaRPr lang="ru-RU"/>
        </a:p>
      </dgm:t>
    </dgm:pt>
    <dgm:pt modelId="{3F882E7D-058D-4869-B6BA-37263B0AD824}" type="sibTrans" cxnId="{326400E6-751D-43F8-9BBB-F2606854AE7A}">
      <dgm:prSet/>
      <dgm:spPr/>
      <dgm:t>
        <a:bodyPr/>
        <a:lstStyle/>
        <a:p>
          <a:endParaRPr lang="ru-RU"/>
        </a:p>
      </dgm:t>
    </dgm:pt>
    <dgm:pt modelId="{5D8CB57B-0F61-4517-A62B-00141BA6B07A}" type="pres">
      <dgm:prSet presAssocID="{702135AA-2363-465F-ADE0-21AFFEAD3C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48131E-5D1C-4F9E-8B25-66647F6DBF90}" type="pres">
      <dgm:prSet presAssocID="{E3843A51-9856-4353-A480-5BB107B545EE}" presName="circle1" presStyleLbl="node1" presStyleIdx="0" presStyleCnt="3"/>
      <dgm:spPr/>
    </dgm:pt>
    <dgm:pt modelId="{6F63C652-80CF-4F66-9F08-D72A76BB4AEF}" type="pres">
      <dgm:prSet presAssocID="{E3843A51-9856-4353-A480-5BB107B545EE}" presName="space" presStyleCnt="0"/>
      <dgm:spPr/>
    </dgm:pt>
    <dgm:pt modelId="{30454EFB-C859-45BA-AB46-71CDEA2D7173}" type="pres">
      <dgm:prSet presAssocID="{E3843A51-9856-4353-A480-5BB107B545EE}" presName="rect1" presStyleLbl="alignAcc1" presStyleIdx="0" presStyleCnt="3"/>
      <dgm:spPr/>
      <dgm:t>
        <a:bodyPr/>
        <a:lstStyle/>
        <a:p>
          <a:endParaRPr lang="ru-RU"/>
        </a:p>
      </dgm:t>
    </dgm:pt>
    <dgm:pt modelId="{182605BC-CC3C-4E7F-9975-A09920F60CBE}" type="pres">
      <dgm:prSet presAssocID="{15EB4579-EB66-4EE3-AC2D-AD1C27ED6C70}" presName="vertSpace2" presStyleLbl="node1" presStyleIdx="0" presStyleCnt="3"/>
      <dgm:spPr/>
    </dgm:pt>
    <dgm:pt modelId="{94ACF237-D4B7-4963-B8F5-9B72A71609AA}" type="pres">
      <dgm:prSet presAssocID="{15EB4579-EB66-4EE3-AC2D-AD1C27ED6C70}" presName="circle2" presStyleLbl="node1" presStyleIdx="1" presStyleCnt="3"/>
      <dgm:spPr/>
    </dgm:pt>
    <dgm:pt modelId="{CF566CA5-F7A4-42DD-B744-DE0493C0BEFE}" type="pres">
      <dgm:prSet presAssocID="{15EB4579-EB66-4EE3-AC2D-AD1C27ED6C70}" presName="rect2" presStyleLbl="alignAcc1" presStyleIdx="1" presStyleCnt="3"/>
      <dgm:spPr/>
      <dgm:t>
        <a:bodyPr/>
        <a:lstStyle/>
        <a:p>
          <a:endParaRPr lang="ru-RU"/>
        </a:p>
      </dgm:t>
    </dgm:pt>
    <dgm:pt modelId="{8EFF8E01-6A8E-446C-A527-902F764518C8}" type="pres">
      <dgm:prSet presAssocID="{01C69661-9FBC-4CEB-9B55-532AF2E21A43}" presName="vertSpace3" presStyleLbl="node1" presStyleIdx="1" presStyleCnt="3"/>
      <dgm:spPr/>
    </dgm:pt>
    <dgm:pt modelId="{9773D584-F9D9-456A-B20B-3DFB4CC40593}" type="pres">
      <dgm:prSet presAssocID="{01C69661-9FBC-4CEB-9B55-532AF2E21A43}" presName="circle3" presStyleLbl="node1" presStyleIdx="2" presStyleCnt="3"/>
      <dgm:spPr/>
    </dgm:pt>
    <dgm:pt modelId="{435CE74E-663D-4215-813D-05D6E89E4EEB}" type="pres">
      <dgm:prSet presAssocID="{01C69661-9FBC-4CEB-9B55-532AF2E21A43}" presName="rect3" presStyleLbl="alignAcc1" presStyleIdx="2" presStyleCnt="3"/>
      <dgm:spPr/>
      <dgm:t>
        <a:bodyPr/>
        <a:lstStyle/>
        <a:p>
          <a:endParaRPr lang="ru-RU"/>
        </a:p>
      </dgm:t>
    </dgm:pt>
    <dgm:pt modelId="{E1A61E0F-35FF-4ADE-8284-DC16FF99908E}" type="pres">
      <dgm:prSet presAssocID="{E3843A51-9856-4353-A480-5BB107B545E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1B95E-EC0C-4593-91EF-1B3543528107}" type="pres">
      <dgm:prSet presAssocID="{15EB4579-EB66-4EE3-AC2D-AD1C27ED6C7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53931-D446-42DF-9482-2FFA6C64ACA7}" type="pres">
      <dgm:prSet presAssocID="{01C69661-9FBC-4CEB-9B55-532AF2E21A4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DAA1A-8478-4DD0-8843-D089AF8C81A7}" type="presOf" srcId="{01C69661-9FBC-4CEB-9B55-532AF2E21A43}" destId="{435CE74E-663D-4215-813D-05D6E89E4EEB}" srcOrd="0" destOrd="0" presId="urn:microsoft.com/office/officeart/2005/8/layout/target3"/>
    <dgm:cxn modelId="{C337F066-8892-4EB1-BC36-5D51FA5F1D03}" srcId="{702135AA-2363-465F-ADE0-21AFFEAD3C4D}" destId="{15EB4579-EB66-4EE3-AC2D-AD1C27ED6C70}" srcOrd="1" destOrd="0" parTransId="{AEE4811E-7EE7-4D4D-BF47-804967141580}" sibTransId="{5809E703-0C1B-4907-A9E5-511EC4817AEB}"/>
    <dgm:cxn modelId="{C2AE7CD4-A757-461E-AEDE-9287AB006848}" srcId="{702135AA-2363-465F-ADE0-21AFFEAD3C4D}" destId="{E3843A51-9856-4353-A480-5BB107B545EE}" srcOrd="0" destOrd="0" parTransId="{C55B8867-1D21-4324-A67F-9EE240512C34}" sibTransId="{81FD3BB0-6107-4A5F-BC0C-6116EBA9EEA8}"/>
    <dgm:cxn modelId="{512D85D4-B52C-434B-84B6-9E2486AABA6E}" type="presOf" srcId="{702135AA-2363-465F-ADE0-21AFFEAD3C4D}" destId="{5D8CB57B-0F61-4517-A62B-00141BA6B07A}" srcOrd="0" destOrd="0" presId="urn:microsoft.com/office/officeart/2005/8/layout/target3"/>
    <dgm:cxn modelId="{833EDA9E-C301-46FA-BA1A-7FDBEFCA22BA}" type="presOf" srcId="{01C69661-9FBC-4CEB-9B55-532AF2E21A43}" destId="{5B153931-D446-42DF-9482-2FFA6C64ACA7}" srcOrd="1" destOrd="0" presId="urn:microsoft.com/office/officeart/2005/8/layout/target3"/>
    <dgm:cxn modelId="{1F723F49-C5CE-4E64-BF72-047B9BA10938}" type="presOf" srcId="{E3843A51-9856-4353-A480-5BB107B545EE}" destId="{30454EFB-C859-45BA-AB46-71CDEA2D7173}" srcOrd="0" destOrd="0" presId="urn:microsoft.com/office/officeart/2005/8/layout/target3"/>
    <dgm:cxn modelId="{D46E324A-A7E9-4638-A099-4BC066569B57}" type="presOf" srcId="{E3843A51-9856-4353-A480-5BB107B545EE}" destId="{E1A61E0F-35FF-4ADE-8284-DC16FF99908E}" srcOrd="1" destOrd="0" presId="urn:microsoft.com/office/officeart/2005/8/layout/target3"/>
    <dgm:cxn modelId="{326400E6-751D-43F8-9BBB-F2606854AE7A}" srcId="{702135AA-2363-465F-ADE0-21AFFEAD3C4D}" destId="{01C69661-9FBC-4CEB-9B55-532AF2E21A43}" srcOrd="2" destOrd="0" parTransId="{29F3BA32-2FA6-42D2-866E-523007DDB970}" sibTransId="{3F882E7D-058D-4869-B6BA-37263B0AD824}"/>
    <dgm:cxn modelId="{A903F54D-8BCD-497C-8F36-DE39ADFBAA5B}" type="presOf" srcId="{15EB4579-EB66-4EE3-AC2D-AD1C27ED6C70}" destId="{CF566CA5-F7A4-42DD-B744-DE0493C0BEFE}" srcOrd="0" destOrd="0" presId="urn:microsoft.com/office/officeart/2005/8/layout/target3"/>
    <dgm:cxn modelId="{C673EE0A-38A6-4B7C-8990-608CD9904341}" type="presOf" srcId="{15EB4579-EB66-4EE3-AC2D-AD1C27ED6C70}" destId="{0241B95E-EC0C-4593-91EF-1B3543528107}" srcOrd="1" destOrd="0" presId="urn:microsoft.com/office/officeart/2005/8/layout/target3"/>
    <dgm:cxn modelId="{F65ECDC0-7DF0-4909-B836-2A94BB84781B}" type="presParOf" srcId="{5D8CB57B-0F61-4517-A62B-00141BA6B07A}" destId="{4048131E-5D1C-4F9E-8B25-66647F6DBF90}" srcOrd="0" destOrd="0" presId="urn:microsoft.com/office/officeart/2005/8/layout/target3"/>
    <dgm:cxn modelId="{43332E3C-9590-4A63-B375-599A88EAFE3D}" type="presParOf" srcId="{5D8CB57B-0F61-4517-A62B-00141BA6B07A}" destId="{6F63C652-80CF-4F66-9F08-D72A76BB4AEF}" srcOrd="1" destOrd="0" presId="urn:microsoft.com/office/officeart/2005/8/layout/target3"/>
    <dgm:cxn modelId="{039D614F-2D97-4ED4-8C37-BEAE9A5CED5B}" type="presParOf" srcId="{5D8CB57B-0F61-4517-A62B-00141BA6B07A}" destId="{30454EFB-C859-45BA-AB46-71CDEA2D7173}" srcOrd="2" destOrd="0" presId="urn:microsoft.com/office/officeart/2005/8/layout/target3"/>
    <dgm:cxn modelId="{05F9CD53-D9F2-4A97-94BE-F8DEEEFFA388}" type="presParOf" srcId="{5D8CB57B-0F61-4517-A62B-00141BA6B07A}" destId="{182605BC-CC3C-4E7F-9975-A09920F60CBE}" srcOrd="3" destOrd="0" presId="urn:microsoft.com/office/officeart/2005/8/layout/target3"/>
    <dgm:cxn modelId="{5E59A50A-2188-4DA6-904C-321D9E900219}" type="presParOf" srcId="{5D8CB57B-0F61-4517-A62B-00141BA6B07A}" destId="{94ACF237-D4B7-4963-B8F5-9B72A71609AA}" srcOrd="4" destOrd="0" presId="urn:microsoft.com/office/officeart/2005/8/layout/target3"/>
    <dgm:cxn modelId="{D18F0DC8-6820-47B9-8943-EEFA41A1D43C}" type="presParOf" srcId="{5D8CB57B-0F61-4517-A62B-00141BA6B07A}" destId="{CF566CA5-F7A4-42DD-B744-DE0493C0BEFE}" srcOrd="5" destOrd="0" presId="urn:microsoft.com/office/officeart/2005/8/layout/target3"/>
    <dgm:cxn modelId="{5D1521F8-8B79-4AD5-8519-AD6C641B6501}" type="presParOf" srcId="{5D8CB57B-0F61-4517-A62B-00141BA6B07A}" destId="{8EFF8E01-6A8E-446C-A527-902F764518C8}" srcOrd="6" destOrd="0" presId="urn:microsoft.com/office/officeart/2005/8/layout/target3"/>
    <dgm:cxn modelId="{F5230A0F-15E5-4965-BB26-C232B3DF1679}" type="presParOf" srcId="{5D8CB57B-0F61-4517-A62B-00141BA6B07A}" destId="{9773D584-F9D9-456A-B20B-3DFB4CC40593}" srcOrd="7" destOrd="0" presId="urn:microsoft.com/office/officeart/2005/8/layout/target3"/>
    <dgm:cxn modelId="{F903A86C-0F51-4F7A-8D89-E0B4CBA68542}" type="presParOf" srcId="{5D8CB57B-0F61-4517-A62B-00141BA6B07A}" destId="{435CE74E-663D-4215-813D-05D6E89E4EEB}" srcOrd="8" destOrd="0" presId="urn:microsoft.com/office/officeart/2005/8/layout/target3"/>
    <dgm:cxn modelId="{4E876C36-D5C8-4DC3-8189-B35E5CDDF9DE}" type="presParOf" srcId="{5D8CB57B-0F61-4517-A62B-00141BA6B07A}" destId="{E1A61E0F-35FF-4ADE-8284-DC16FF99908E}" srcOrd="9" destOrd="0" presId="urn:microsoft.com/office/officeart/2005/8/layout/target3"/>
    <dgm:cxn modelId="{14CD4893-1E38-458B-975D-AF7844CE43F4}" type="presParOf" srcId="{5D8CB57B-0F61-4517-A62B-00141BA6B07A}" destId="{0241B95E-EC0C-4593-91EF-1B3543528107}" srcOrd="10" destOrd="0" presId="urn:microsoft.com/office/officeart/2005/8/layout/target3"/>
    <dgm:cxn modelId="{5711FA42-A2A5-4876-A4DB-E9BB8BCD0E24}" type="presParOf" srcId="{5D8CB57B-0F61-4517-A62B-00141BA6B07A}" destId="{5B153931-D446-42DF-9482-2FFA6C64ACA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538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/>
              <a:pPr/>
              <a:t>05.07.2019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14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40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ru-RU" dirty="0" smtClean="0"/>
              <a:t>Достаточно ли лаконична презентация? Переместите излишнее содержимое в приложение.</a:t>
            </a:r>
          </a:p>
          <a:p>
            <a:r>
              <a:rPr lang="ru-RU" dirty="0" smtClean="0"/>
              <a:t>Используйте слайды приложения для содержимого, ссылка на которое может потребоваться при показе слайда вопроса, или которое может быть полезно слушателям для более глубокого изучения в будущем.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05.07.2019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oafd.ru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err="1" smtClean="0"/>
              <a:t>Форекс</a:t>
            </a:r>
            <a:r>
              <a:rPr lang="ru-RU" dirty="0" smtClean="0"/>
              <a:t>. Мошенничество или нет?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+mn-lt"/>
              </a:rPr>
              <a:t>Ю.А.Боровский</a:t>
            </a:r>
            <a:endParaRPr lang="ru-RU" sz="2400" dirty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2019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Котировки валют. Биржа.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Валютная биржа </a:t>
            </a:r>
            <a:r>
              <a:rPr lang="ru-RU" dirty="0"/>
              <a:t>— организованный валютный рынок.</a:t>
            </a:r>
          </a:p>
          <a:p>
            <a:endParaRPr lang="ru-RU" dirty="0"/>
          </a:p>
          <a:p>
            <a:r>
              <a:rPr lang="ru-RU" dirty="0"/>
              <a:t>Элемент инфраструктуры валютного рынка, организующий и проводящий торги, в ходе которых участники заключают сделки с иностранной валютой. Валютная биржа организует работу базовых элементов инфраструктуры валютного рынка:</a:t>
            </a:r>
          </a:p>
          <a:p>
            <a:endParaRPr lang="ru-RU" dirty="0"/>
          </a:p>
          <a:p>
            <a:r>
              <a:rPr lang="ru-RU" dirty="0"/>
              <a:t>торговой системы (механизм поиска контрагента),</a:t>
            </a:r>
          </a:p>
          <a:p>
            <a:r>
              <a:rPr lang="ru-RU" dirty="0"/>
              <a:t>клиринговой и расчётной систем (механизм исполнения сделки)</a:t>
            </a:r>
          </a:p>
        </p:txBody>
      </p:sp>
    </p:spTree>
    <p:extLst>
      <p:ext uri="{BB962C8B-B14F-4D97-AF65-F5344CB8AC3E}">
        <p14:creationId xmlns:p14="http://schemas.microsoft.com/office/powerpoint/2010/main" xmlns="" val="916518054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Котировки доллара на Московской бирже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848872" cy="80486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Пример торгового окна Московской биржи по доллару США за рубли.  В столбцах покупке и продажа указаны количества лотов, выставленных на покупку/продажу. В данном случае лот – 1000 долларов США.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758551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котировок в режиме реального времени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128792" cy="80486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Пример изменения котировок доллара США против рубля в режиме реального времени на Московской бирже с динамикой объёма сделок за  последнюю неделю.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2775"/>
            <a:ext cx="59046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9314083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ФОРЕКС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Валютный рынок (</a:t>
            </a:r>
            <a:r>
              <a:rPr lang="ru-RU" dirty="0" err="1"/>
              <a:t>currency</a:t>
            </a:r>
            <a:r>
              <a:rPr lang="ru-RU" dirty="0"/>
              <a:t> </a:t>
            </a:r>
            <a:r>
              <a:rPr lang="ru-RU" dirty="0" err="1"/>
              <a:t>market</a:t>
            </a:r>
            <a:r>
              <a:rPr lang="ru-RU" dirty="0"/>
              <a:t>) — это система устойчивых экономических и организационных отношений, возникающих при осуществлении операций по покупке или продаже иностранной валюты, платежных документов в иностранных валютах, а также операций по движению капитала иностранных инвесторов.</a:t>
            </a:r>
          </a:p>
          <a:p>
            <a:endParaRPr lang="ru-RU" dirty="0"/>
          </a:p>
          <a:p>
            <a:r>
              <a:rPr lang="ru-RU" dirty="0"/>
              <a:t>На валютном рынке происходит согласование интересов инвесторов, продавцов и покупателей валютных ценностей.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3955990562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 ФОРЕКС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085184"/>
            <a:ext cx="8202488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Рынок </a:t>
            </a:r>
            <a:r>
              <a:rPr lang="ru-RU" dirty="0" err="1" smtClean="0"/>
              <a:t>Форекс</a:t>
            </a:r>
            <a:r>
              <a:rPr lang="ru-RU" dirty="0" smtClean="0"/>
              <a:t> – не только биржи, в нем участвуют также банки, инвестиционные компании и прочие </a:t>
            </a:r>
            <a:r>
              <a:rPr lang="ru-RU" dirty="0" err="1" smtClean="0"/>
              <a:t>субьекты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Обычно клиенты получают доступ к рынку ФОРЕКС через </a:t>
            </a:r>
            <a:r>
              <a:rPr lang="ru-RU" dirty="0" err="1" smtClean="0"/>
              <a:t>форекс</a:t>
            </a:r>
            <a:r>
              <a:rPr lang="ru-RU" dirty="0" smtClean="0"/>
              <a:t>-брокера.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5"/>
            <a:ext cx="7920880" cy="365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3869108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Валютная позиция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Валютная позиция </a:t>
            </a:r>
            <a:r>
              <a:rPr lang="ru-RU" dirty="0"/>
              <a:t>— соотношение требований и обязательств по валюте у </a:t>
            </a:r>
            <a:r>
              <a:rPr lang="ru-RU" dirty="0" smtClean="0"/>
              <a:t>участника валютного рынка. </a:t>
            </a:r>
            <a:r>
              <a:rPr lang="ru-RU" dirty="0"/>
              <a:t>При совершении сделок купли-продажи валюты с отсрочкой исполнения требований и обязательств, что характерно для </a:t>
            </a:r>
            <a:r>
              <a:rPr lang="ru-RU" dirty="0" smtClean="0"/>
              <a:t>рынка </a:t>
            </a:r>
            <a:r>
              <a:rPr lang="ru-RU" dirty="0" err="1" smtClean="0"/>
              <a:t>Форекс</a:t>
            </a:r>
            <a:r>
              <a:rPr lang="ru-RU" dirty="0" smtClean="0"/>
              <a:t>, </a:t>
            </a:r>
            <a:r>
              <a:rPr lang="ru-RU" dirty="0"/>
              <a:t>у участника возникают на каждый момент определённые требования (позиция покупателя) в получении валюты и/или обязательства (позиция продавца) по поставке валюты. При этом как требования, так и обязательства выражены в определённой </a:t>
            </a:r>
            <a:r>
              <a:rPr lang="ru-RU" dirty="0" smtClean="0"/>
              <a:t>валюте.</a:t>
            </a:r>
            <a:endParaRPr lang="ru-RU" dirty="0"/>
          </a:p>
          <a:p>
            <a:endParaRPr lang="ru-RU" dirty="0"/>
          </a:p>
          <a:p>
            <a:r>
              <a:rPr lang="ru-RU" dirty="0"/>
              <a:t>Валютная позиция может быть открытой и </a:t>
            </a:r>
            <a:r>
              <a:rPr lang="ru-RU" dirty="0" smtClean="0"/>
              <a:t>закрытой.</a:t>
            </a:r>
            <a:endParaRPr lang="ru-RU" dirty="0"/>
          </a:p>
          <a:p>
            <a:endParaRPr lang="ru-RU" dirty="0"/>
          </a:p>
          <a:p>
            <a:r>
              <a:rPr lang="ru-RU" dirty="0"/>
              <a:t>В случае </a:t>
            </a:r>
            <a:r>
              <a:rPr lang="ru-RU" b="1" dirty="0"/>
              <a:t>равенства</a:t>
            </a:r>
            <a:r>
              <a:rPr lang="ru-RU" dirty="0"/>
              <a:t> требований и обязательств банка, фирмы в иностранной валюте его валютная позиция </a:t>
            </a:r>
            <a:r>
              <a:rPr lang="ru-RU" b="1" dirty="0"/>
              <a:t>считается закрытой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случае </a:t>
            </a:r>
            <a:r>
              <a:rPr lang="ru-RU" b="1" dirty="0"/>
              <a:t>неравенства</a:t>
            </a:r>
            <a:r>
              <a:rPr lang="ru-RU" dirty="0"/>
              <a:t> требований и обязательств в валюте позиция участника валютного рынка считается </a:t>
            </a:r>
            <a:r>
              <a:rPr lang="ru-RU" b="1" dirty="0"/>
              <a:t>открытой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51089264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Валютный риск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1926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15719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Валютный риск </a:t>
            </a:r>
            <a:r>
              <a:rPr lang="ru-RU" dirty="0"/>
              <a:t>— риск убытков вследствие неблагоприятного изменения курсов иностранных валют и (или) драгоценных металлов (валютных металлов).</a:t>
            </a:r>
          </a:p>
        </p:txBody>
      </p:sp>
    </p:spTree>
    <p:extLst>
      <p:ext uri="{BB962C8B-B14F-4D97-AF65-F5344CB8AC3E}">
        <p14:creationId xmlns:p14="http://schemas.microsoft.com/office/powerpoint/2010/main" xmlns="" val="2153310338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Перенос позиции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Перенос открытых позиций </a:t>
            </a:r>
            <a:r>
              <a:rPr lang="ru-RU" dirty="0"/>
              <a:t>на рынке </a:t>
            </a:r>
            <a:r>
              <a:rPr lang="ru-RU" dirty="0" err="1"/>
              <a:t>Форекс</a:t>
            </a:r>
            <a:r>
              <a:rPr lang="ru-RU" dirty="0"/>
              <a:t> на следующие сутки осуществляется </a:t>
            </a:r>
            <a:r>
              <a:rPr lang="ru-RU" b="1" dirty="0"/>
              <a:t>методом рыночных свопов</a:t>
            </a:r>
            <a:r>
              <a:rPr lang="ru-RU" dirty="0"/>
              <a:t>, которые могут быть как отрицательными, так и положительными, в зависимости от разницы процентных ставок. Сумма, начисляемая / списываемая как плата за перенос позиции, называется </a:t>
            </a:r>
            <a:r>
              <a:rPr lang="ru-RU" dirty="0" err="1"/>
              <a:t>сторидж</a:t>
            </a:r>
            <a:r>
              <a:rPr lang="ru-RU" dirty="0"/>
              <a:t> (</a:t>
            </a:r>
            <a:r>
              <a:rPr lang="ru-RU" dirty="0" err="1"/>
              <a:t>Storage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420283115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Плечо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Торговля с использованием </a:t>
            </a:r>
            <a:r>
              <a:rPr lang="ru-RU" b="1" dirty="0"/>
              <a:t>кредитного плеча </a:t>
            </a:r>
            <a:r>
              <a:rPr lang="ru-RU" dirty="0"/>
              <a:t>или, как ее еще называют, </a:t>
            </a:r>
            <a:r>
              <a:rPr lang="ru-RU" b="1" dirty="0"/>
              <a:t>маржинальная торговля</a:t>
            </a:r>
            <a:r>
              <a:rPr lang="ru-RU" dirty="0"/>
              <a:t>, – это система, которая позволяет заключать сделки в тех случаях, когда </a:t>
            </a:r>
            <a:r>
              <a:rPr lang="ru-RU" b="1" dirty="0"/>
              <a:t>сумма сделки многократно превышает общий капитал трейдера</a:t>
            </a:r>
            <a:r>
              <a:rPr lang="ru-RU" dirty="0"/>
              <a:t>. Таким образом, трейдер инвестирует в сделку лишь небольшой процент средств; точное значение этого процента зависит от многих факторов, в том числе от брокера, платформы и актива. В наше время система маржинальной торговли пользуется большой популярностью. </a:t>
            </a:r>
            <a:r>
              <a:rPr lang="ru-RU" b="1" dirty="0"/>
              <a:t>Кредитным плечом</a:t>
            </a:r>
            <a:r>
              <a:rPr lang="ru-RU" dirty="0"/>
              <a:t>, как правило, обозначают отношение собственных средств трейдера к общей сумме, а </a:t>
            </a:r>
            <a:r>
              <a:rPr lang="ru-RU" b="1" dirty="0"/>
              <a:t>маржей</a:t>
            </a:r>
            <a:r>
              <a:rPr lang="ru-RU" dirty="0"/>
              <a:t> – то же отношение, выраженное в процентах.</a:t>
            </a:r>
          </a:p>
        </p:txBody>
      </p:sp>
    </p:spTree>
    <p:extLst>
      <p:ext uri="{BB962C8B-B14F-4D97-AF65-F5344CB8AC3E}">
        <p14:creationId xmlns:p14="http://schemas.microsoft.com/office/powerpoint/2010/main" xmlns="" val="1870781638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это работает. </a:t>
            </a:r>
            <a:r>
              <a:rPr lang="ru-RU" b="1" dirty="0"/>
              <a:t>Исходные 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клиента есть возможность заключать сделки на 1 млн долларов против рубля</a:t>
            </a:r>
          </a:p>
          <a:p>
            <a:r>
              <a:rPr lang="ru-RU" dirty="0" smtClean="0"/>
              <a:t>В первый день курс доллара 62,5</a:t>
            </a:r>
          </a:p>
          <a:p>
            <a:r>
              <a:rPr lang="ru-RU" dirty="0" smtClean="0"/>
              <a:t>Во второй день курс доллара 62,55</a:t>
            </a:r>
          </a:p>
          <a:p>
            <a:r>
              <a:rPr lang="ru-RU" dirty="0" smtClean="0"/>
              <a:t>В третий день курс доллара 62,44</a:t>
            </a:r>
          </a:p>
          <a:p>
            <a:r>
              <a:rPr lang="ru-RU" dirty="0" smtClean="0"/>
              <a:t>Для простоты предположим, что на рынке котировки покупки равны котировке продажи, а позиция переносится сделкой СВОП бесплатно.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240795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Форекс</a:t>
            </a:r>
            <a:endParaRPr lang="ru-RU" dirty="0"/>
          </a:p>
          <a:p>
            <a:r>
              <a:rPr lang="ru-RU" dirty="0" smtClean="0"/>
              <a:t>Основные термины и определения</a:t>
            </a:r>
            <a:endParaRPr lang="ru-RU" dirty="0"/>
          </a:p>
          <a:p>
            <a:r>
              <a:rPr lang="ru-RU" dirty="0" smtClean="0"/>
              <a:t>Как это работает</a:t>
            </a:r>
          </a:p>
          <a:p>
            <a:r>
              <a:rPr lang="ru-RU" dirty="0" smtClean="0"/>
              <a:t>Фундаментальный и технический анализ</a:t>
            </a:r>
          </a:p>
          <a:p>
            <a:r>
              <a:rPr lang="ru-RU" dirty="0" err="1" smtClean="0"/>
              <a:t>Форекс</a:t>
            </a:r>
            <a:r>
              <a:rPr lang="ru-RU" dirty="0" smtClean="0"/>
              <a:t> в РФ и за рубежом</a:t>
            </a:r>
          </a:p>
          <a:p>
            <a:r>
              <a:rPr lang="ru-RU" dirty="0" smtClean="0"/>
              <a:t>Как не остаться без денег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работает. День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Клиент рассчитывает, что в ближайшее время доллар будет расти, поэтому желает заработать на росте курса доллара к рублю.</a:t>
            </a:r>
          </a:p>
          <a:p>
            <a:r>
              <a:rPr lang="ru-RU" dirty="0" smtClean="0"/>
              <a:t>Клиент открывает позицию, то есть совершает сделку СПОТ по покупке 1 млн. долларов США за рубли по курсу 62,5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0350999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работает. День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Клиент считает, что все хорошо и предполагает, что будет держать позицию дальше.</a:t>
            </a:r>
          </a:p>
          <a:p>
            <a:r>
              <a:rPr lang="ru-RU" dirty="0" smtClean="0"/>
              <a:t>Но дата расчетов неумолимо приближается.</a:t>
            </a:r>
          </a:p>
          <a:p>
            <a:r>
              <a:rPr lang="ru-RU" b="1" dirty="0" smtClean="0"/>
              <a:t>Для переноса позиции </a:t>
            </a:r>
            <a:r>
              <a:rPr lang="ru-RU" dirty="0" smtClean="0"/>
              <a:t>клиент заключает сделку СВОП, то есть продает 1 млн. долл. сделкой ТОМ и покупает 1 млн. долл. сделкой СПОТ. Все по текущему курсу.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094740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Неттинг</a:t>
            </a:r>
            <a:r>
              <a:rPr lang="ru-RU" dirty="0" smtClean="0"/>
              <a:t> по итогам Дня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 итогам Дня 2 у нас есть позиция, открытая сделкой СВОП, а точнее ее второй частью (СПОТ), а также взаимно противоположные сделки на покупку долларов в День 1 и на продажу (первая часть </a:t>
            </a:r>
            <a:r>
              <a:rPr lang="ru-RU" dirty="0" err="1" smtClean="0"/>
              <a:t>СВОПа</a:t>
            </a:r>
            <a:r>
              <a:rPr lang="ru-RU" dirty="0" smtClean="0"/>
              <a:t>) в день 2.</a:t>
            </a:r>
          </a:p>
          <a:p>
            <a:r>
              <a:rPr lang="ru-RU" dirty="0" smtClean="0"/>
              <a:t>Эти две сделки по дате расчетов (День 3) дают нулевой результат по долларам и положительный результат по рублям = 1 млн* (62,55-62,5)=50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2716271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работает. День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Клиент в День 3 продолжает надеяться на рост курса доллара.</a:t>
            </a:r>
          </a:p>
          <a:p>
            <a:r>
              <a:rPr lang="ru-RU" dirty="0" smtClean="0"/>
              <a:t>Но увы. Курс пошел вниз. Если бы у клиента было достаточно средств, он мог бы переносить позицию дальше. Но средств не хватает. Клиент вынужден закрыть позицию сделкой ТОМ по текущей цене.</a:t>
            </a:r>
          </a:p>
          <a:p>
            <a:r>
              <a:rPr lang="ru-RU" dirty="0" smtClean="0"/>
              <a:t>Клиент вынужден продать 1 млн долл. сделкой ТОМ по текущему курсу 62,45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2436083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Неттинг</a:t>
            </a:r>
            <a:r>
              <a:rPr lang="ru-RU" dirty="0" smtClean="0"/>
              <a:t> по итогам Дня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 итогам Дня </a:t>
            </a:r>
            <a:r>
              <a:rPr lang="ru-RU" dirty="0" smtClean="0"/>
              <a:t>3 </a:t>
            </a:r>
            <a:r>
              <a:rPr lang="ru-RU" dirty="0"/>
              <a:t>у </a:t>
            </a:r>
            <a:r>
              <a:rPr lang="ru-RU" dirty="0" smtClean="0"/>
              <a:t>позиция закрыта, </a:t>
            </a:r>
            <a:r>
              <a:rPr lang="ru-RU" dirty="0"/>
              <a:t>а также </a:t>
            </a:r>
            <a:r>
              <a:rPr lang="ru-RU" dirty="0" smtClean="0"/>
              <a:t>есть взаимно </a:t>
            </a:r>
            <a:r>
              <a:rPr lang="ru-RU" dirty="0"/>
              <a:t>противоположные сделки на покупку долларов в День </a:t>
            </a:r>
            <a:r>
              <a:rPr lang="ru-RU" dirty="0" smtClean="0"/>
              <a:t>2 (вторая часть </a:t>
            </a:r>
            <a:r>
              <a:rPr lang="ru-RU" dirty="0" err="1" smtClean="0"/>
              <a:t>СВОПа</a:t>
            </a:r>
            <a:r>
              <a:rPr lang="ru-RU" dirty="0" smtClean="0"/>
              <a:t>) и </a:t>
            </a:r>
            <a:r>
              <a:rPr lang="ru-RU" dirty="0"/>
              <a:t>на продажу </a:t>
            </a:r>
            <a:r>
              <a:rPr lang="ru-RU" dirty="0" smtClean="0"/>
              <a:t>(закрытие сделки) </a:t>
            </a:r>
            <a:r>
              <a:rPr lang="ru-RU" dirty="0"/>
              <a:t>в день </a:t>
            </a:r>
            <a:r>
              <a:rPr lang="ru-RU" dirty="0" smtClean="0"/>
              <a:t>3.</a:t>
            </a:r>
            <a:endParaRPr lang="ru-RU" dirty="0"/>
          </a:p>
          <a:p>
            <a:r>
              <a:rPr lang="ru-RU" dirty="0"/>
              <a:t>Эти две сделки по дате расчетов (День </a:t>
            </a:r>
            <a:r>
              <a:rPr lang="ru-RU" dirty="0" smtClean="0"/>
              <a:t>4) </a:t>
            </a:r>
            <a:r>
              <a:rPr lang="ru-RU" dirty="0"/>
              <a:t>дают нулевой результат по долларам и </a:t>
            </a:r>
            <a:r>
              <a:rPr lang="ru-RU" dirty="0" smtClean="0"/>
              <a:t>отрицательный </a:t>
            </a:r>
            <a:r>
              <a:rPr lang="ru-RU" dirty="0"/>
              <a:t>результат по рублям = 1 млн* (</a:t>
            </a:r>
            <a:r>
              <a:rPr lang="ru-RU" dirty="0" smtClean="0"/>
              <a:t>62,55-62,45)= </a:t>
            </a:r>
            <a:r>
              <a:rPr lang="ru-RU" dirty="0" smtClean="0">
                <a:solidFill>
                  <a:srgbClr val="FF0000"/>
                </a:solidFill>
              </a:rPr>
              <a:t>-100 </a:t>
            </a:r>
            <a:r>
              <a:rPr lang="ru-RU" dirty="0"/>
              <a:t>тыс. руб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итогам торговли мы получаем прибыль в День 3 в размере 50 тыс. </a:t>
            </a:r>
            <a:r>
              <a:rPr lang="ru-RU" dirty="0" err="1" smtClean="0"/>
              <a:t>руб</a:t>
            </a:r>
            <a:r>
              <a:rPr lang="ru-RU" dirty="0" smtClean="0"/>
              <a:t> и убыток в день 4 в размере 100 тыс. руб.</a:t>
            </a:r>
          </a:p>
          <a:p>
            <a:r>
              <a:rPr lang="ru-RU" dirty="0" smtClean="0"/>
              <a:t>Итог нашей деятельности – чистый убыток в размере 50 тыс. руб.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600735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mtClean="0"/>
              <a:t>Обеспечение по сделке.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Чтобы в описанном выше примере клиент имел возможность рассчитаться по сделке, </a:t>
            </a:r>
            <a:r>
              <a:rPr lang="ru-RU" dirty="0" err="1" smtClean="0"/>
              <a:t>Форекс</a:t>
            </a:r>
            <a:r>
              <a:rPr lang="ru-RU" dirty="0" smtClean="0"/>
              <a:t>-брокер требует предварительного внесения обеспечения в форме депозита, который будет использоваться для покрытия возможных убытков.</a:t>
            </a:r>
          </a:p>
          <a:p>
            <a:r>
              <a:rPr lang="ru-RU" dirty="0" smtClean="0"/>
              <a:t>Без такого обеспечения </a:t>
            </a:r>
            <a:r>
              <a:rPr lang="ru-RU" dirty="0" err="1" smtClean="0"/>
              <a:t>Форекс</a:t>
            </a:r>
            <a:r>
              <a:rPr lang="ru-RU" dirty="0" smtClean="0"/>
              <a:t>-брокер полностью или частично ограничивает возможность заключения сделок.</a:t>
            </a:r>
          </a:p>
          <a:p>
            <a:r>
              <a:rPr lang="ru-RU" dirty="0" smtClean="0"/>
              <a:t>Денежное обеспечение может иметь различное название, например, торгово-залоговый счет, </a:t>
            </a:r>
            <a:r>
              <a:rPr lang="ru-RU" dirty="0" err="1" smtClean="0"/>
              <a:t>гарантийно</a:t>
            </a:r>
            <a:r>
              <a:rPr lang="ru-RU" dirty="0" smtClean="0"/>
              <a:t>-торговый счет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7875511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Фундаментальный и технический анализы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Результат сделок на </a:t>
            </a:r>
            <a:r>
              <a:rPr lang="ru-RU" dirty="0" err="1" smtClean="0"/>
              <a:t>форексе</a:t>
            </a:r>
            <a:r>
              <a:rPr lang="ru-RU" dirty="0" smtClean="0"/>
              <a:t> практически целиком зависит от правильного предсказания поведения курсов валют. Для этих целей используют фундаментальный и технический анализы.</a:t>
            </a:r>
          </a:p>
          <a:p>
            <a:r>
              <a:rPr lang="ru-RU" dirty="0"/>
              <a:t>Основное отличие фундаментального анализа </a:t>
            </a:r>
            <a:r>
              <a:rPr lang="ru-RU" dirty="0" err="1"/>
              <a:t>Forex</a:t>
            </a:r>
            <a:r>
              <a:rPr lang="ru-RU" dirty="0"/>
              <a:t> от технического анализа заключается в том, что </a:t>
            </a:r>
            <a:r>
              <a:rPr lang="ru-RU" b="1" dirty="0"/>
              <a:t>фундаментальный анализ </a:t>
            </a:r>
            <a:r>
              <a:rPr lang="ru-RU" dirty="0"/>
              <a:t>основывается на положении: цены валют на рынке </a:t>
            </a:r>
            <a:r>
              <a:rPr lang="ru-RU" dirty="0" err="1"/>
              <a:t>Forex</a:t>
            </a:r>
            <a:r>
              <a:rPr lang="ru-RU" dirty="0"/>
              <a:t> являются отражением спроса и предложения, которые в свою очередь зависят от </a:t>
            </a:r>
            <a:r>
              <a:rPr lang="ru-RU" b="1" dirty="0"/>
              <a:t>фундаментальных факторов экономики</a:t>
            </a:r>
            <a:r>
              <a:rPr lang="ru-RU" dirty="0"/>
              <a:t>.  </a:t>
            </a:r>
          </a:p>
          <a:p>
            <a:r>
              <a:rPr lang="ru-RU" dirty="0"/>
              <a:t>Последователи же </a:t>
            </a:r>
            <a:r>
              <a:rPr lang="ru-RU" b="1" dirty="0"/>
              <a:t>технического анализа </a:t>
            </a:r>
            <a:r>
              <a:rPr lang="ru-RU" dirty="0"/>
              <a:t>утверждают, что причину в изменениях валютных куров вообще не стоит искать и </a:t>
            </a:r>
            <a:r>
              <a:rPr lang="ru-RU" b="1" dirty="0"/>
              <a:t>достаточно анализировать сами цены</a:t>
            </a:r>
            <a:r>
              <a:rPr lang="ru-RU" dirty="0"/>
              <a:t>. Предполагается, что невозможно найти причину изменения цен, до того как рынок сам уже успеет включить ее в цену. Технический анализ в большинстве случаев занимается более короткими интервалами времени, от минутных до недельных. На этих интервалах (</a:t>
            </a:r>
            <a:r>
              <a:rPr lang="ru-RU" dirty="0" err="1"/>
              <a:t>таймфреймах</a:t>
            </a:r>
            <a:r>
              <a:rPr lang="ru-RU" dirty="0"/>
              <a:t>) фундаментальный анализ, за исключением одной его разновидности (торговли на новостях) практически бесполезен, поскольку сами фундаментальные данные обычно выходят раз в неделю, месяц, квартал. </a:t>
            </a:r>
          </a:p>
        </p:txBody>
      </p:sp>
    </p:spTree>
    <p:extLst>
      <p:ext uri="{BB962C8B-B14F-4D97-AF65-F5344CB8AC3E}">
        <p14:creationId xmlns:p14="http://schemas.microsoft.com/office/powerpoint/2010/main" xmlns="" val="2490704212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err="1"/>
              <a:t>Форекс</a:t>
            </a:r>
            <a:r>
              <a:rPr lang="ru-RU" dirty="0"/>
              <a:t> в РФ сегодня. Что законно, а что – нет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Деятельность </a:t>
            </a:r>
            <a:r>
              <a:rPr lang="ru-RU" b="1" dirty="0" err="1"/>
              <a:t>форекс</a:t>
            </a:r>
            <a:r>
              <a:rPr lang="ru-RU" b="1" dirty="0"/>
              <a:t>-дилера</a:t>
            </a:r>
            <a:r>
              <a:rPr lang="ru-RU" dirty="0"/>
              <a:t>, осуществляемая на основании соответствующей </a:t>
            </a:r>
            <a:r>
              <a:rPr lang="ru-RU" b="1" dirty="0"/>
              <a:t>лицензии</a:t>
            </a:r>
            <a:r>
              <a:rPr lang="ru-RU" dirty="0"/>
              <a:t> Банка России, признается деятельностью профессионального участника рынка ценных бумаг и </a:t>
            </a:r>
            <a:r>
              <a:rPr lang="ru-RU" b="1" dirty="0"/>
              <a:t>контролируется Банком России</a:t>
            </a:r>
            <a:r>
              <a:rPr lang="ru-RU" b="1" dirty="0" smtClean="0"/>
              <a:t>.</a:t>
            </a:r>
          </a:p>
          <a:p>
            <a:r>
              <a:rPr lang="ru-RU" dirty="0"/>
              <a:t> </a:t>
            </a:r>
            <a:r>
              <a:rPr lang="ru-RU" b="1" dirty="0"/>
              <a:t>Размер собственных средств </a:t>
            </a:r>
            <a:r>
              <a:rPr lang="ru-RU" dirty="0" err="1"/>
              <a:t>форекс</a:t>
            </a:r>
            <a:r>
              <a:rPr lang="ru-RU" dirty="0"/>
              <a:t>-дилера должен составлять не менее </a:t>
            </a:r>
            <a:r>
              <a:rPr lang="ru-RU" b="1" dirty="0"/>
              <a:t>ста миллионов рублей</a:t>
            </a:r>
            <a:r>
              <a:rPr lang="ru-RU" dirty="0" smtClean="0"/>
              <a:t>.</a:t>
            </a:r>
          </a:p>
          <a:p>
            <a:r>
              <a:rPr lang="ru-RU" dirty="0"/>
              <a:t>Деятельность </a:t>
            </a:r>
            <a:r>
              <a:rPr lang="ru-RU" dirty="0" err="1"/>
              <a:t>форекс</a:t>
            </a:r>
            <a:r>
              <a:rPr lang="ru-RU" dirty="0"/>
              <a:t>-дилера </a:t>
            </a:r>
            <a:r>
              <a:rPr lang="ru-RU" dirty="0" smtClean="0"/>
              <a:t>является </a:t>
            </a:r>
            <a:r>
              <a:rPr lang="ru-RU" dirty="0"/>
              <a:t>исключительной. </a:t>
            </a:r>
            <a:r>
              <a:rPr lang="ru-RU" dirty="0" err="1"/>
              <a:t>Форекс</a:t>
            </a:r>
            <a:r>
              <a:rPr lang="ru-RU" dirty="0"/>
              <a:t>-дилер </a:t>
            </a:r>
            <a:r>
              <a:rPr lang="ru-RU" b="1" dirty="0"/>
              <a:t>не вправе совмещать </a:t>
            </a:r>
            <a:r>
              <a:rPr lang="ru-RU" dirty="0"/>
              <a:t>свою деятельность с иной профессиональной деятельностью на рынке ценных бумаг, а также с другой деятельностью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Форекс</a:t>
            </a:r>
            <a:r>
              <a:rPr lang="ru-RU" dirty="0" smtClean="0"/>
              <a:t>-дилер </a:t>
            </a:r>
            <a:r>
              <a:rPr lang="ru-RU" b="1" dirty="0"/>
              <a:t>обязан</a:t>
            </a:r>
            <a:r>
              <a:rPr lang="ru-RU" dirty="0"/>
              <a:t> зарегистрировать </a:t>
            </a:r>
            <a:r>
              <a:rPr lang="ru-RU" b="1" dirty="0"/>
              <a:t>текст</a:t>
            </a:r>
            <a:r>
              <a:rPr lang="ru-RU" dirty="0"/>
              <a:t> рамочного </a:t>
            </a:r>
            <a:r>
              <a:rPr lang="ru-RU" b="1" dirty="0"/>
              <a:t>договора </a:t>
            </a:r>
            <a:r>
              <a:rPr lang="ru-RU" dirty="0"/>
              <a:t>в саморегулируемой организации в сфере финансового рынка, объединяющей </a:t>
            </a:r>
            <a:r>
              <a:rPr lang="ru-RU" dirty="0" err="1"/>
              <a:t>форекс</a:t>
            </a:r>
            <a:r>
              <a:rPr lang="ru-RU" dirty="0"/>
              <a:t>-дилеров.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2070123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Инфраструктура рынка </a:t>
            </a:r>
            <a:r>
              <a:rPr lang="ru-RU" dirty="0" err="1"/>
              <a:t>Форекс</a:t>
            </a:r>
            <a:r>
              <a:rPr lang="ru-RU" dirty="0"/>
              <a:t> в РФ. Надзор, СРО.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 списком поднадзорных Банку России организаций,</a:t>
            </a:r>
            <a:r>
              <a:rPr lang="ru-RU" b="1" dirty="0"/>
              <a:t> имеющих лицензии на осуществление деятельности </a:t>
            </a:r>
            <a:r>
              <a:rPr lang="ru-RU" b="1" dirty="0" err="1"/>
              <a:t>форекс</a:t>
            </a:r>
            <a:r>
              <a:rPr lang="ru-RU" b="1" dirty="0"/>
              <a:t>-дилера</a:t>
            </a:r>
            <a:r>
              <a:rPr lang="ru-RU" dirty="0"/>
              <a:t>, можно ознакомиться на официальном сайте Банка России в информационно-телекоммуникационной сети «Интернет» </a:t>
            </a:r>
            <a:r>
              <a:rPr lang="ru-RU" b="1" dirty="0"/>
              <a:t>www.cbr.ru</a:t>
            </a:r>
            <a:r>
              <a:rPr lang="ru-RU" dirty="0"/>
              <a:t> в разделе «Финансовые рынки – Надзор за участниками финансовых рынков – Рынок ценных бумаг и товарный рынок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Каждый </a:t>
            </a:r>
            <a:r>
              <a:rPr lang="ru-RU" dirty="0" err="1" smtClean="0"/>
              <a:t>форекс</a:t>
            </a:r>
            <a:r>
              <a:rPr lang="ru-RU" dirty="0" smtClean="0"/>
              <a:t>-дилер обязан вступить в саморегулируемую организацию (СРО) , объединяющую </a:t>
            </a:r>
            <a:r>
              <a:rPr lang="ru-RU" dirty="0" err="1" smtClean="0"/>
              <a:t>форекс</a:t>
            </a:r>
            <a:r>
              <a:rPr lang="ru-RU" dirty="0" smtClean="0"/>
              <a:t>-дилеров. На 1 июля 2019 года Ассоциация </a:t>
            </a:r>
            <a:r>
              <a:rPr lang="ru-RU" dirty="0" err="1" smtClean="0"/>
              <a:t>форекс</a:t>
            </a:r>
            <a:r>
              <a:rPr lang="ru-RU" dirty="0" smtClean="0"/>
              <a:t>-дилеров – единственная СРО, внесенная Банком России в реестр СРО в отношении </a:t>
            </a:r>
            <a:r>
              <a:rPr lang="ru-RU" dirty="0" err="1" smtClean="0"/>
              <a:t>форекс</a:t>
            </a:r>
            <a:r>
              <a:rPr lang="ru-RU" dirty="0" smtClean="0"/>
              <a:t>-дилеров. </a:t>
            </a:r>
            <a:r>
              <a:rPr lang="pl-PL" dirty="0" smtClean="0">
                <a:hlinkClick r:id="rId2"/>
              </a:rPr>
              <a:t>www.sroafd.ru</a:t>
            </a:r>
            <a:endParaRPr lang="pl-PL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899155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Офшорные </a:t>
            </a:r>
            <a:r>
              <a:rPr lang="ru-RU" dirty="0" err="1"/>
              <a:t>форекс</a:t>
            </a:r>
            <a:r>
              <a:rPr lang="ru-RU" dirty="0"/>
              <a:t>-брокеры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Организации, зарегистрированные в иностранных юрисдикциях и позиционирующие себя в качестве </a:t>
            </a:r>
            <a:r>
              <a:rPr lang="ru-RU" dirty="0" err="1"/>
              <a:t>форекс</a:t>
            </a:r>
            <a:r>
              <a:rPr lang="ru-RU" dirty="0"/>
              <a:t>-дилеров, при этом </a:t>
            </a:r>
            <a:r>
              <a:rPr lang="ru-RU" b="1" dirty="0"/>
              <a:t>не имеющие соответствующей лицензии Банка России</a:t>
            </a:r>
            <a:r>
              <a:rPr lang="ru-RU" dirty="0"/>
              <a:t>, являются оффшорными и осуществляют свою деятельность </a:t>
            </a:r>
            <a:r>
              <a:rPr lang="ru-RU" b="1" dirty="0"/>
              <a:t>вне рамок правового поля Российской Федерации</a:t>
            </a:r>
            <a:r>
              <a:rPr lang="ru-RU" dirty="0"/>
              <a:t>. Таким образом, вступая в договорные отношения с данными организациями, граждане принимают на себя </a:t>
            </a:r>
            <a:r>
              <a:rPr lang="ru-RU" b="1" dirty="0"/>
              <a:t>риск невозможности защиты своих прав </a:t>
            </a:r>
            <a:r>
              <a:rPr lang="ru-RU" dirty="0"/>
              <a:t>и законных интересов на территории Российской 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1010275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</a:t>
            </a:r>
            <a:r>
              <a:rPr lang="ru-RU" dirty="0" err="1" smtClean="0"/>
              <a:t>Форекса</a:t>
            </a:r>
            <a:r>
              <a:rPr lang="ru-RU" dirty="0" smtClean="0"/>
              <a:t> </a:t>
            </a:r>
            <a:r>
              <a:rPr lang="ru-RU" sz="2200" dirty="0" smtClean="0"/>
              <a:t>(</a:t>
            </a:r>
            <a:r>
              <a:rPr lang="ru-RU" sz="2200" dirty="0"/>
              <a:t>Федеральный закон от 22.04.1996 N 39-ФЗ </a:t>
            </a:r>
            <a:r>
              <a:rPr lang="ru-RU" sz="2200" dirty="0" smtClean="0"/>
              <a:t>«О </a:t>
            </a:r>
            <a:r>
              <a:rPr lang="ru-RU" sz="2200" dirty="0"/>
              <a:t>рынке ценных </a:t>
            </a:r>
            <a:r>
              <a:rPr lang="ru-RU" sz="2200" dirty="0" smtClean="0"/>
              <a:t>бумаг» Статья </a:t>
            </a:r>
            <a:r>
              <a:rPr lang="ru-RU" sz="2200" dirty="0"/>
              <a:t>4.1. Деятельность </a:t>
            </a:r>
            <a:r>
              <a:rPr lang="ru-RU" sz="2200" dirty="0" err="1" smtClean="0"/>
              <a:t>форекс</a:t>
            </a:r>
            <a:r>
              <a:rPr lang="ru-RU" sz="2200" dirty="0" smtClean="0"/>
              <a:t>-дилера)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Деятельностью </a:t>
            </a:r>
            <a:r>
              <a:rPr lang="ru-RU" dirty="0" err="1"/>
              <a:t>форекс</a:t>
            </a:r>
            <a:r>
              <a:rPr lang="ru-RU" dirty="0"/>
              <a:t>-дилера признается деятельность по заключению от своего имени и за свой счет с физическими лицами, не являющимися индивидуальными предпринимателями, не на организованных торгах:</a:t>
            </a:r>
          </a:p>
          <a:p>
            <a:r>
              <a:rPr lang="ru-RU" dirty="0"/>
              <a:t>договоров, которые являются производными финансовыми инструментами, обязанность сторон по которым зависит от изменения </a:t>
            </a:r>
            <a:r>
              <a:rPr lang="ru-RU" b="1" dirty="0"/>
              <a:t>курса соответствующей валюты и (или) валютных пар </a:t>
            </a:r>
            <a:r>
              <a:rPr lang="ru-RU" dirty="0"/>
              <a:t>и условием заключения которых является предоставление </a:t>
            </a:r>
            <a:r>
              <a:rPr lang="ru-RU" dirty="0" err="1"/>
              <a:t>форекс</a:t>
            </a:r>
            <a:r>
              <a:rPr lang="ru-RU" dirty="0"/>
              <a:t>-дилером физическому лицу, не являющемуся индивидуальным предпринимателем, возможности принимать на себя обязательства, размер которых превышает размер предоставленного этим физическим лицом </a:t>
            </a:r>
            <a:r>
              <a:rPr lang="ru-RU" dirty="0" err="1"/>
              <a:t>форекс</a:t>
            </a:r>
            <a:r>
              <a:rPr lang="ru-RU" dirty="0"/>
              <a:t>-дилеру обеспечения;</a:t>
            </a:r>
          </a:p>
          <a:p>
            <a:r>
              <a:rPr lang="ru-RU" dirty="0"/>
              <a:t>двух и более договоров, предметом которых </a:t>
            </a:r>
            <a:r>
              <a:rPr lang="ru-RU" b="1" dirty="0"/>
              <a:t>является иностранная валюта или валютная пара, срок исполнения обязательств по которым совпадает, </a:t>
            </a:r>
            <a:r>
              <a:rPr lang="ru-RU" dirty="0"/>
              <a:t>кредитор по обязательству в одном из которых является должником по аналогичному обязательству в другом договоре и условием заключения которых является предоставление </a:t>
            </a:r>
            <a:r>
              <a:rPr lang="ru-RU" dirty="0" err="1"/>
              <a:t>форекс</a:t>
            </a:r>
            <a:r>
              <a:rPr lang="ru-RU" dirty="0"/>
              <a:t>-дилером физическому лицу, не являющемуся индивидуальным предпринимателем, возможности принимать на себя обязательства, размер которых превышает размер предоставленного этим физическим лицом </a:t>
            </a:r>
            <a:r>
              <a:rPr lang="ru-RU" dirty="0" err="1"/>
              <a:t>форекс</a:t>
            </a:r>
            <a:r>
              <a:rPr lang="ru-RU" dirty="0"/>
              <a:t>-дилеру обеспечения.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Реклама </a:t>
            </a:r>
            <a:r>
              <a:rPr lang="ru-RU" dirty="0" err="1"/>
              <a:t>форекса</a:t>
            </a:r>
            <a:r>
              <a:rPr lang="ru-RU" dirty="0"/>
              <a:t>.  Как понять, с кем имеешь дело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Выбор контрагента </a:t>
            </a:r>
            <a:r>
              <a:rPr lang="ru-RU" dirty="0"/>
              <a:t>на рынке </a:t>
            </a:r>
            <a:r>
              <a:rPr lang="ru-RU" dirty="0" err="1"/>
              <a:t>форекс</a:t>
            </a:r>
            <a:r>
              <a:rPr lang="ru-RU" dirty="0"/>
              <a:t> для неискушенного потребителя финансовых услуг - дело непростое, так как огромное число компаний с целью привлечения денежных средств пытаются позиционировать себя как добросовестные участники рынка. Существует </a:t>
            </a:r>
            <a:r>
              <a:rPr lang="ru-RU" b="1" dirty="0"/>
              <a:t>ряд признаков</a:t>
            </a:r>
            <a:r>
              <a:rPr lang="ru-RU" dirty="0"/>
              <a:t>, которые помогут потенциальному потребителю идентифицировать компанию, при работе с которой могут возникнуть риски невыплаты средств и обмана.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0582366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ПРИЗНАКИ НЕДОБРОСОВЕСТНЫХ УЧАСТНИКОВ РЫНКА ФОРЕКС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216895"/>
              </p:ext>
            </p:extLst>
          </p:nvPr>
        </p:nvGraphicFramePr>
        <p:xfrm>
          <a:off x="762000" y="1596413"/>
          <a:ext cx="80772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0556408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aseline="-25000" dirty="0"/>
              <a:t>КАК НЕ СТАТЬ ЖЕРТВОЙ НЕДОБРОСОВЕСТНЫХ </a:t>
            </a:r>
            <a:r>
              <a:rPr lang="ru-RU" baseline="-25000" dirty="0" smtClean="0"/>
              <a:t>КОМПАНИЙ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5626713"/>
              </p:ext>
            </p:extLst>
          </p:nvPr>
        </p:nvGraphicFramePr>
        <p:xfrm>
          <a:off x="762000" y="1596413"/>
          <a:ext cx="80772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527306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aseline="-25000" dirty="0"/>
              <a:t>КАК НЕ СТАТЬ ЖЕРТВОЙ НЕДОБРОСОВЕСТНЫХ КОМПАНИЙ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Ответственность, за то, что недобросовестные компании продолжают существовать, в большей степени поддерживаются клиентами, которые продолжают доверять и вкладывать свои деньги. Необходимо быть хладнокровными и разумными. Не верить рекламным слоганам, особенно обещаниям доходности, какими бы радужными </a:t>
            </a:r>
            <a:r>
              <a:rPr lang="ru-RU" dirty="0" smtClean="0"/>
              <a:t>они не были.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73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aseline="-25000" dirty="0"/>
              <a:t>КАК НЕ СТАТЬ ЖЕРТВОЙ НЕДОБРОСОВЕСТНЫХ КОМПАНИЙ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Сверить наименование компании с реестром на сайте Банка России и Ассоциации </a:t>
            </a:r>
            <a:r>
              <a:rPr lang="ru-RU" sz="3000" dirty="0" err="1"/>
              <a:t>форекс</a:t>
            </a:r>
            <a:r>
              <a:rPr lang="ru-RU" sz="3000" dirty="0"/>
              <a:t>-дилеров. Нахождение компании в реестре означает наличие лицензии </a:t>
            </a:r>
            <a:r>
              <a:rPr lang="ru-RU" sz="3000" dirty="0" err="1"/>
              <a:t>форекс</a:t>
            </a:r>
            <a:r>
              <a:rPr lang="ru-RU" sz="3000" dirty="0"/>
              <a:t>-дилера и право привлекать клиентские средства.</a:t>
            </a:r>
          </a:p>
          <a:p>
            <a:pPr marL="0" indent="0"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2657511411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aseline="-25000" dirty="0"/>
              <a:t>КАК НЕ СТАТЬ ЖЕРТВОЙ НЕДОБРОСОВЕСТНЫХ КОМПАНИЙ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Прежде чем отдавать деньги в сомнительные компании, убедиться в наличии подтверждающих документов на сайте.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0478413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aseline="-25000" dirty="0"/>
              <a:t>КАК НЕ СТАТЬ ЖЕРТВОЙ НЕДОБРОСОВЕСТНЫХ КОМПАНИЙ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верить слишком хорошим отзывам о деятельности компании, помнить, что они могут быть специально подготовленными и обращаться к насущным запросам клиента.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21978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aseline="-25000" dirty="0"/>
              <a:t>КАК НЕ СТАТЬ ЖЕРТВОЙ НЕДОБРОСОВЕСТНЫХ КОМПАНИЙ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Избегать личного контакта с менеджерами, они проходят специальный инструктаж по убеждению, входят в доверие клиентов и нащупывают самые уязвимые места.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4358706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aseline="-25000" dirty="0"/>
              <a:t>КАК НЕ СТАТЬ ЖЕРТВОЙ НЕДОБРОСОВЕСТНЫХ КОМПАНИЙ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Придя на обучение, не следует торопиться пополнять счета в тот же день. Лучше вернуться домой и проверить компанию на предмет правомерности ее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8125289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aseline="-25000" dirty="0"/>
              <a:t>КАК НЕ СТАТЬ ЖЕРТВОЙ НЕДОБРОСОВЕСТНЫХ КОМПАНИЙ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стоит доверять утверждениям, что компания "собирается получать лицензию” или “ее документы на рассмотрении в ЦБ, и решение -вопрос времени”, все это не гарантирует защиту и не всегда соответствует реальному положению дел.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7034499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 (сделка)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Договор по купле-продаже валют заключен, если стороны согласовали все существенные условия договора:</a:t>
            </a:r>
          </a:p>
          <a:p>
            <a:pPr lvl="1"/>
            <a:r>
              <a:rPr lang="ru-RU" dirty="0" smtClean="0"/>
              <a:t>Покупаемая валюта</a:t>
            </a:r>
          </a:p>
          <a:p>
            <a:pPr lvl="1"/>
            <a:r>
              <a:rPr lang="ru-RU" dirty="0" smtClean="0"/>
              <a:t>Продаваемая валюта</a:t>
            </a:r>
          </a:p>
          <a:p>
            <a:pPr lvl="1"/>
            <a:r>
              <a:rPr lang="ru-RU" dirty="0" smtClean="0"/>
              <a:t>Сумма</a:t>
            </a:r>
          </a:p>
          <a:p>
            <a:pPr lvl="1"/>
            <a:r>
              <a:rPr lang="ru-RU" dirty="0" smtClean="0"/>
              <a:t>Курс</a:t>
            </a:r>
          </a:p>
          <a:p>
            <a:pPr lvl="1"/>
            <a:r>
              <a:rPr lang="ru-RU" dirty="0" smtClean="0"/>
              <a:t>Порядок расчетов по сделке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1653994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lang="ru-RU"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Расчеты по сделке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всегда расчеты по сделке происходят немедленно при заключении сделки.</a:t>
            </a:r>
          </a:p>
          <a:p>
            <a:r>
              <a:rPr lang="ru-RU" dirty="0" smtClean="0"/>
              <a:t>Возможны расчеты на следующий день или позже.</a:t>
            </a:r>
          </a:p>
          <a:p>
            <a:r>
              <a:rPr lang="ru-RU" dirty="0" smtClean="0"/>
              <a:t>Возможны расчеты по сделке с разными датами по разным валютам или с поэтапными платежами, но это не предмет ФОРЕКСА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331384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Сделки </a:t>
            </a:r>
            <a:r>
              <a:rPr lang="pl-PL" dirty="0"/>
              <a:t>TOD</a:t>
            </a:r>
            <a:r>
              <a:rPr lang="ru-RU" dirty="0"/>
              <a:t>, </a:t>
            </a:r>
            <a:r>
              <a:rPr lang="pl-PL" dirty="0"/>
              <a:t>TOM</a:t>
            </a:r>
            <a:r>
              <a:rPr lang="ru-RU" dirty="0"/>
              <a:t>, </a:t>
            </a:r>
            <a:r>
              <a:rPr lang="pl-PL" dirty="0"/>
              <a:t>SPOT</a:t>
            </a:r>
            <a:r>
              <a:rPr lang="ru-RU" dirty="0"/>
              <a:t>, </a:t>
            </a:r>
            <a:r>
              <a:rPr lang="pl-PL" dirty="0"/>
              <a:t>FORWARD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Тод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TOD</a:t>
            </a:r>
            <a:r>
              <a:rPr lang="pl-PL" dirty="0" err="1" smtClean="0"/>
              <a:t>ay</a:t>
            </a:r>
            <a:r>
              <a:rPr lang="ru-RU" dirty="0" smtClean="0"/>
              <a:t>, Т+0) </a:t>
            </a:r>
            <a:r>
              <a:rPr lang="ru-RU" dirty="0"/>
              <a:t>– самая простая сделка на валютном рынке, расчет по которой происходит в течении рабочего дня (сегодня), при осуществлении такой сделки покупатель обязуется осуществить срочную поставку валюты. А продавец тут же ее оплатить.</a:t>
            </a:r>
          </a:p>
          <a:p>
            <a:endParaRPr lang="ru-RU" dirty="0"/>
          </a:p>
          <a:p>
            <a:r>
              <a:rPr lang="ru-RU" dirty="0"/>
              <a:t>Том (</a:t>
            </a:r>
            <a:r>
              <a:rPr lang="ru-RU" dirty="0" smtClean="0"/>
              <a:t>TOM</a:t>
            </a:r>
            <a:r>
              <a:rPr lang="pl-PL" dirty="0" err="1" smtClean="0"/>
              <a:t>orrow</a:t>
            </a:r>
            <a:r>
              <a:rPr lang="ru-RU" dirty="0" smtClean="0"/>
              <a:t>, Т+1) </a:t>
            </a:r>
            <a:r>
              <a:rPr lang="ru-RU" dirty="0"/>
              <a:t>– отсроченная валютная сделка, расчеты по которой происходят на следующий банковский день (завтра), в этом случае договор на обмен валюты заключается сегодня, а расчеты по заключенному договору происходят в течении следующего банковского дня.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1926926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Сделки </a:t>
            </a:r>
            <a:r>
              <a:rPr lang="pl-PL" dirty="0"/>
              <a:t>TOD</a:t>
            </a:r>
            <a:r>
              <a:rPr lang="ru-RU" dirty="0"/>
              <a:t>, </a:t>
            </a:r>
            <a:r>
              <a:rPr lang="pl-PL" dirty="0"/>
              <a:t>TOM</a:t>
            </a:r>
            <a:r>
              <a:rPr lang="ru-RU" dirty="0"/>
              <a:t>, </a:t>
            </a:r>
            <a:r>
              <a:rPr lang="pl-PL" dirty="0"/>
              <a:t>SPOT</a:t>
            </a:r>
            <a:r>
              <a:rPr lang="ru-RU" dirty="0"/>
              <a:t>, </a:t>
            </a:r>
            <a:r>
              <a:rPr lang="pl-PL" dirty="0"/>
              <a:t>FORWARD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Сделка </a:t>
            </a:r>
            <a:r>
              <a:rPr lang="ru-RU" dirty="0" smtClean="0"/>
              <a:t>SPOT</a:t>
            </a:r>
            <a:r>
              <a:rPr lang="pl-PL" dirty="0" smtClean="0"/>
              <a:t> (T+2)</a:t>
            </a:r>
            <a:r>
              <a:rPr lang="ru-RU" dirty="0" smtClean="0"/>
              <a:t> </a:t>
            </a:r>
            <a:r>
              <a:rPr lang="ru-RU" dirty="0"/>
              <a:t>аналогична сделке </a:t>
            </a:r>
            <a:r>
              <a:rPr lang="ru-RU" dirty="0" err="1"/>
              <a:t>TOMorrow</a:t>
            </a:r>
            <a:r>
              <a:rPr lang="ru-RU" dirty="0"/>
              <a:t> с той разницей, что </a:t>
            </a:r>
            <a:r>
              <a:rPr lang="ru-RU" dirty="0" smtClean="0"/>
              <a:t>расчеты производятся </a:t>
            </a:r>
            <a:r>
              <a:rPr lang="ru-RU" dirty="0"/>
              <a:t>на третий день после заключения сделки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Сделки с более поздними датами расчетов относятся к сделкам </a:t>
            </a:r>
            <a:r>
              <a:rPr lang="pl-PL" dirty="0"/>
              <a:t>FORWARD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531117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Сделки </a:t>
            </a:r>
            <a:r>
              <a:rPr lang="pl-PL" dirty="0" smtClean="0"/>
              <a:t>SWAP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Валютный своп </a:t>
            </a:r>
            <a:r>
              <a:rPr lang="ru-RU" dirty="0"/>
              <a:t>— </a:t>
            </a:r>
            <a:r>
              <a:rPr lang="ru-RU" b="1" dirty="0"/>
              <a:t>это комбинация двух противоположных конверсионных сделок на одинаковую сумму с разными датами валютирования</a:t>
            </a:r>
            <a:r>
              <a:rPr lang="ru-RU" dirty="0"/>
              <a:t>. Применительно к свопу дата исполнения более близкой сделки называется датой валютирования, а дата исполнения более удалённой по сроку обратной сделки — датой окончания свопа (</a:t>
            </a:r>
            <a:r>
              <a:rPr lang="ru-RU" dirty="0" err="1"/>
              <a:t>maturity</a:t>
            </a:r>
            <a:r>
              <a:rPr lang="ru-RU" dirty="0"/>
              <a:t>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044885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Взаимозачет однородных требований </a:t>
            </a:r>
            <a:r>
              <a:rPr lang="ru-RU" dirty="0" smtClean="0"/>
              <a:t>и </a:t>
            </a:r>
            <a:r>
              <a:rPr lang="ru-RU" dirty="0"/>
              <a:t>обязательств </a:t>
            </a:r>
            <a:r>
              <a:rPr lang="ru-RU" dirty="0" smtClean="0"/>
              <a:t>(</a:t>
            </a:r>
            <a:r>
              <a:rPr lang="ru-RU" dirty="0" err="1" smtClean="0"/>
              <a:t>Неттинг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Неттинг</a:t>
            </a:r>
            <a:r>
              <a:rPr lang="ru-RU" b="1" dirty="0"/>
              <a:t> </a:t>
            </a:r>
            <a:r>
              <a:rPr lang="ru-RU" dirty="0" smtClean="0"/>
              <a:t>- </a:t>
            </a:r>
            <a:r>
              <a:rPr lang="ru-RU" dirty="0"/>
              <a:t>процесс, при котором денежные </a:t>
            </a:r>
            <a:r>
              <a:rPr lang="ru-RU" b="1" dirty="0"/>
              <a:t>требования клиента зачитываются против его денежных обязательств</a:t>
            </a:r>
            <a:r>
              <a:rPr lang="ru-RU" dirty="0"/>
              <a:t>. По результатам </a:t>
            </a:r>
            <a:r>
              <a:rPr lang="ru-RU" dirty="0" err="1"/>
              <a:t>неттинга</a:t>
            </a:r>
            <a:r>
              <a:rPr lang="ru-RU" dirty="0"/>
              <a:t> для каждого клиента определяется чистое сальдо </a:t>
            </a:r>
            <a:r>
              <a:rPr lang="ru-RU" dirty="0" smtClean="0"/>
              <a:t>по каждой валюте на определенную дату.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4563114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2501</Words>
  <Application>Microsoft Office PowerPoint</Application>
  <PresentationFormat>Экран (4:3)</PresentationFormat>
  <Paragraphs>174</Paragraphs>
  <Slides>40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Обучение</vt:lpstr>
      <vt:lpstr>Форекс. Мошенничество или нет?</vt:lpstr>
      <vt:lpstr>План презентации</vt:lpstr>
      <vt:lpstr>Определение Форекса (Федеральный закон от 22.04.1996 N 39-ФЗ «О рынке ценных бумаг» Статья 4.1. Деятельность форекс-дилера)</vt:lpstr>
      <vt:lpstr>Договор (сделка)</vt:lpstr>
      <vt:lpstr>Расчеты по сделке</vt:lpstr>
      <vt:lpstr>Сделки TOD, TOM, SPOT, FORWARD</vt:lpstr>
      <vt:lpstr>Сделки TOD, TOM, SPOT, FORWARD</vt:lpstr>
      <vt:lpstr>Сделки SWAP</vt:lpstr>
      <vt:lpstr>Взаимозачет однородных требований и обязательств (Неттинг)</vt:lpstr>
      <vt:lpstr>Котировки валют. Биржа.</vt:lpstr>
      <vt:lpstr>Котировки доллара на Московской бирже</vt:lpstr>
      <vt:lpstr>Динамика котировок в режиме реального времени</vt:lpstr>
      <vt:lpstr>Рынок ФОРЕКС</vt:lpstr>
      <vt:lpstr>Рынок ФОРЕКС</vt:lpstr>
      <vt:lpstr>Валютная позиция</vt:lpstr>
      <vt:lpstr>Валютный риск</vt:lpstr>
      <vt:lpstr>Перенос позиции</vt:lpstr>
      <vt:lpstr>Плечо</vt:lpstr>
      <vt:lpstr>Как это работает. Исходные условия</vt:lpstr>
      <vt:lpstr>Как это работает. День 1.</vt:lpstr>
      <vt:lpstr>Как это работает. День 2</vt:lpstr>
      <vt:lpstr>Неттинг по итогам Дня 2</vt:lpstr>
      <vt:lpstr>Как это работает. День 3</vt:lpstr>
      <vt:lpstr>Неттинг по итогам Дня 3</vt:lpstr>
      <vt:lpstr>Обеспечение по сделке. </vt:lpstr>
      <vt:lpstr>Фундаментальный и технический анализы</vt:lpstr>
      <vt:lpstr>Форекс в РФ сегодня. Что законно, а что – нет.</vt:lpstr>
      <vt:lpstr>Инфраструктура рынка Форекс в РФ. Надзор, СРО.</vt:lpstr>
      <vt:lpstr>Офшорные форекс-брокеры</vt:lpstr>
      <vt:lpstr>Реклама форекса.  Как понять, с кем имеешь дело.</vt:lpstr>
      <vt:lpstr>ПРИЗНАКИ НЕДОБРОСОВЕСТНЫХ УЧАСТНИКОВ РЫНКА ФОРЕКС</vt:lpstr>
      <vt:lpstr>КАК НЕ СТАТЬ ЖЕРТВОЙ НЕДОБРОСОВЕСТНЫХ КОМПАНИЙ</vt:lpstr>
      <vt:lpstr>КАК НЕ СТАТЬ ЖЕРТВОЙ НЕДОБРОСОВЕСТНЫХ КОМПАНИЙ</vt:lpstr>
      <vt:lpstr>КАК НЕ СТАТЬ ЖЕРТВОЙ НЕДОБРОСОВЕСТНЫХ КОМПАНИЙ</vt:lpstr>
      <vt:lpstr>КАК НЕ СТАТЬ ЖЕРТВОЙ НЕДОБРОСОВЕСТНЫХ КОМПАНИЙ</vt:lpstr>
      <vt:lpstr>КАК НЕ СТАТЬ ЖЕРТВОЙ НЕДОБРОСОВЕСТНЫХ КОМПАНИЙ</vt:lpstr>
      <vt:lpstr>КАК НЕ СТАТЬ ЖЕРТВОЙ НЕДОБРОСОВЕСТНЫХ КОМПАНИЙ</vt:lpstr>
      <vt:lpstr>КАК НЕ СТАТЬ ЖЕРТВОЙ НЕДОБРОСОВЕСТНЫХ КОМПАНИЙ</vt:lpstr>
      <vt:lpstr>КАК НЕ СТАТЬ ЖЕРТВОЙ НЕДОБРОСОВЕСТНЫХ КОМПАНИЙ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2019-07-05T07:55:41Z</dcterms:created>
  <dcterms:modified xsi:type="dcterms:W3CDTF">2019-11-18T14:41:47Z</dcterms:modified>
</cp:coreProperties>
</file>